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autoCompressPictures="0">
  <p:sldMasterIdLst>
    <p:sldMasterId id="2147483648" r:id="rId1"/>
  </p:sldMasterIdLst>
  <p:notesMasterIdLst>
    <p:notesMasterId r:id="rId20"/>
  </p:notesMasterIdLst>
  <p:handoutMasterIdLst>
    <p:handoutMasterId r:id="rId21"/>
  </p:handoutMasterIdLst>
  <p:sldIdLst>
    <p:sldId id="256" r:id="rId2"/>
    <p:sldId id="257" r:id="rId3"/>
    <p:sldId id="258" r:id="rId4"/>
    <p:sldId id="259" r:id="rId5"/>
    <p:sldId id="277" r:id="rId6"/>
    <p:sldId id="260" r:id="rId7"/>
    <p:sldId id="261" r:id="rId8"/>
    <p:sldId id="262" r:id="rId9"/>
    <p:sldId id="263" r:id="rId10"/>
    <p:sldId id="264" r:id="rId11"/>
    <p:sldId id="265" r:id="rId12"/>
    <p:sldId id="266" r:id="rId13"/>
    <p:sldId id="267" r:id="rId14"/>
    <p:sldId id="268" r:id="rId15"/>
    <p:sldId id="270" r:id="rId16"/>
    <p:sldId id="271" r:id="rId17"/>
    <p:sldId id="273" r:id="rId18"/>
    <p:sldId id="275" r:id="rId19"/>
  </p:sldIdLst>
  <p:sldSz cx="13004800" cy="9753600"/>
  <p:notesSz cx="6858000" cy="9144000"/>
  <p:defaultTextStyle>
    <a:defPPr>
      <a:defRPr lang="en-US"/>
    </a:defPPr>
    <a:lvl1pPr algn="ctr" defTabSz="584200" rtl="0" fontAlgn="base" hangingPunct="0">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1pPr>
    <a:lvl2pPr marL="342900" indent="114300" algn="ctr" defTabSz="584200" rtl="0" fontAlgn="base" hangingPunct="0">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2pPr>
    <a:lvl3pPr marL="685800" indent="228600" algn="ctr" defTabSz="584200" rtl="0" fontAlgn="base" hangingPunct="0">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3pPr>
    <a:lvl4pPr marL="1028700" indent="342900" algn="ctr" defTabSz="584200" rtl="0" fontAlgn="base" hangingPunct="0">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4pPr>
    <a:lvl5pPr marL="1371600" indent="457200" algn="ctr" defTabSz="584200" rtl="0" fontAlgn="base" hangingPunct="0">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5pPr>
    <a:lvl6pPr marL="2286000" algn="l" defTabSz="914400" rtl="0" eaLnBrk="1" latinLnBrk="0" hangingPunct="1">
      <a:defRPr sz="3600" kern="1200">
        <a:solidFill>
          <a:srgbClr val="000000"/>
        </a:solidFill>
        <a:latin typeface="Helvetica Light" charset="0"/>
        <a:ea typeface="Helvetica Light" charset="0"/>
        <a:cs typeface="Helvetica Light" charset="0"/>
        <a:sym typeface="Helvetica Light" charset="0"/>
      </a:defRPr>
    </a:lvl6pPr>
    <a:lvl7pPr marL="2743200" algn="l" defTabSz="914400" rtl="0" eaLnBrk="1" latinLnBrk="0" hangingPunct="1">
      <a:defRPr sz="3600" kern="1200">
        <a:solidFill>
          <a:srgbClr val="000000"/>
        </a:solidFill>
        <a:latin typeface="Helvetica Light" charset="0"/>
        <a:ea typeface="Helvetica Light" charset="0"/>
        <a:cs typeface="Helvetica Light" charset="0"/>
        <a:sym typeface="Helvetica Light" charset="0"/>
      </a:defRPr>
    </a:lvl7pPr>
    <a:lvl8pPr marL="3200400" algn="l" defTabSz="914400" rtl="0" eaLnBrk="1" latinLnBrk="0" hangingPunct="1">
      <a:defRPr sz="3600" kern="1200">
        <a:solidFill>
          <a:srgbClr val="000000"/>
        </a:solidFill>
        <a:latin typeface="Helvetica Light" charset="0"/>
        <a:ea typeface="Helvetica Light" charset="0"/>
        <a:cs typeface="Helvetica Light" charset="0"/>
        <a:sym typeface="Helvetica Light" charset="0"/>
      </a:defRPr>
    </a:lvl8pPr>
    <a:lvl9pPr marL="3657600" algn="l" defTabSz="914400" rtl="0" eaLnBrk="1" latinLnBrk="0" hangingPunct="1">
      <a:defRPr sz="3600" kern="1200">
        <a:solidFill>
          <a:srgbClr val="000000"/>
        </a:solidFill>
        <a:latin typeface="Helvetica Light" charset="0"/>
        <a:ea typeface="Helvetica Light" charset="0"/>
        <a:cs typeface="Helvetica Light" charset="0"/>
        <a:sym typeface="Helvetica Light" charset="0"/>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5" d="100"/>
          <a:sy n="45" d="100"/>
        </p:scale>
        <p:origin x="1360" y="52"/>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A987AE-16E2-4057-9FF7-51CB026DDC13}" type="datetimeFigureOut">
              <a:rPr lang="en-US" smtClean="0"/>
              <a:t>8/8/2017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82C589C-763A-4321-BB78-CC1303F5ACE6}" type="slidenum">
              <a:rPr lang="en-US" smtClean="0"/>
              <a:t>‹#›</a:t>
            </a:fld>
            <a:endParaRPr lang="en-US"/>
          </a:p>
        </p:txBody>
      </p:sp>
    </p:spTree>
    <p:extLst>
      <p:ext uri="{BB962C8B-B14F-4D97-AF65-F5344CB8AC3E}">
        <p14:creationId xmlns:p14="http://schemas.microsoft.com/office/powerpoint/2010/main" val="9963458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1"/>
          <p:cNvSpPr>
            <a:spLocks noGrp="1" noRot="1" noChangeAspect="1"/>
          </p:cNvSpPr>
          <p:nvPr>
            <p:ph type="sldImg" idx="2"/>
          </p:nvPr>
        </p:nvSpPr>
        <p:spPr bwMode="auto">
          <a:xfrm>
            <a:off x="1143000" y="6858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sp>
      <p:sp>
        <p:nvSpPr>
          <p:cNvPr id="2050" name="Rectangle 2"/>
          <p:cNvSpPr>
            <a:spLocks noGrp="1"/>
          </p:cNvSpPr>
          <p:nvPr>
            <p:ph type="body" sz="quarter" idx="3"/>
          </p:nvPr>
        </p:nvSpPr>
        <p:spPr bwMode="auto">
          <a:xfrm>
            <a:off x="914400" y="4343400"/>
            <a:ext cx="5029200" cy="4114800"/>
          </a:xfrm>
          <a:prstGeom prst="rect">
            <a:avLst/>
          </a:prstGeom>
          <a:noFill/>
          <a:ln w="12700" cap="rnd" cmpd="sng">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pPr lvl="0"/>
            <a:r>
              <a:rPr lang="en-US" noProof="0">
                <a:sym typeface="Noteworthy Bold" charset="0"/>
              </a:rPr>
              <a:t>Click to edit Master text styles</a:t>
            </a:r>
          </a:p>
          <a:p>
            <a:pPr lvl="1"/>
            <a:r>
              <a:rPr lang="en-US" noProof="0">
                <a:sym typeface="Noteworthy Bold" charset="0"/>
              </a:rPr>
              <a:t>Second level</a:t>
            </a:r>
          </a:p>
          <a:p>
            <a:pPr lvl="2"/>
            <a:r>
              <a:rPr lang="en-US" noProof="0">
                <a:sym typeface="Noteworthy Bold" charset="0"/>
              </a:rPr>
              <a:t>Third level</a:t>
            </a:r>
          </a:p>
          <a:p>
            <a:pPr lvl="3"/>
            <a:r>
              <a:rPr lang="en-US" noProof="0">
                <a:sym typeface="Noteworthy Bold" charset="0"/>
              </a:rPr>
              <a:t>Fourth level</a:t>
            </a:r>
          </a:p>
          <a:p>
            <a:pPr lvl="4"/>
            <a:r>
              <a:rPr lang="en-US" noProof="0">
                <a:sym typeface="Noteworthy Bold" charset="0"/>
              </a:rPr>
              <a:t>Fifth level</a:t>
            </a:r>
          </a:p>
        </p:txBody>
      </p:sp>
    </p:spTree>
    <p:extLst>
      <p:ext uri="{BB962C8B-B14F-4D97-AF65-F5344CB8AC3E}">
        <p14:creationId xmlns:p14="http://schemas.microsoft.com/office/powerpoint/2010/main" val="2857392875"/>
      </p:ext>
    </p:extLst>
  </p:cSld>
  <p:clrMap bg1="lt1" tx1="dk1" bg2="lt2" tx2="dk2" accent1="accent1" accent2="accent2" accent3="accent3" accent4="accent4" accent5="accent5" accent6="accent6" hlink="hlink" folHlink="folHlink"/>
  <p:notesStyle>
    <a:lvl1pPr algn="l" defTabSz="457200"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1pPr>
    <a:lvl2pPr marL="342900" algn="l" defTabSz="457200"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2pPr>
    <a:lvl3pPr marL="685800" algn="l" defTabSz="457200"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3pPr>
    <a:lvl4pPr marL="1028700" algn="l" defTabSz="457200"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4pPr>
    <a:lvl5pPr marL="1371600" algn="l" defTabSz="457200"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62796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2850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6956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0574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129919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700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5531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0016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51792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4100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19193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Helvetica Ligh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13453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p:cNvSpPr>
          <p:nvPr>
            <p:ph type="title"/>
          </p:nvPr>
        </p:nvSpPr>
        <p:spPr bwMode="auto">
          <a:xfrm>
            <a:off x="1270000" y="254000"/>
            <a:ext cx="10464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Helvetica Light" charset="0"/>
              </a:rPr>
              <a:t>Click to edit Master title style</a:t>
            </a:r>
          </a:p>
        </p:txBody>
      </p:sp>
      <p:sp>
        <p:nvSpPr>
          <p:cNvPr id="1027" name="Rectangle 2"/>
          <p:cNvSpPr>
            <a:spLocks noGrp="1"/>
          </p:cNvSpPr>
          <p:nvPr>
            <p:ph type="body" idx="1"/>
          </p:nvPr>
        </p:nvSpPr>
        <p:spPr bwMode="auto">
          <a:xfrm>
            <a:off x="1270000" y="2768600"/>
            <a:ext cx="104648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Helvetica Light" charset="0"/>
              </a:rPr>
              <a:t>Click to edit Master text styles</a:t>
            </a:r>
          </a:p>
          <a:p>
            <a:pPr lvl="1"/>
            <a:r>
              <a:rPr lang="en-US" altLang="en-US">
                <a:sym typeface="Helvetica Light" charset="0"/>
              </a:rPr>
              <a:t>Second level</a:t>
            </a:r>
          </a:p>
          <a:p>
            <a:pPr lvl="2"/>
            <a:r>
              <a:rPr lang="en-US" altLang="en-US">
                <a:sym typeface="Helvetica Light" charset="0"/>
              </a:rPr>
              <a:t>Third level</a:t>
            </a:r>
          </a:p>
          <a:p>
            <a:pPr lvl="3"/>
            <a:r>
              <a:rPr lang="en-US" altLang="en-US">
                <a:sym typeface="Helvetica Light" charset="0"/>
              </a:rPr>
              <a:t>Fourth level</a:t>
            </a:r>
          </a:p>
          <a:p>
            <a:pPr lvl="4"/>
            <a:r>
              <a:rPr lang="en-US" altLang="en-US">
                <a:sym typeface="Helvetica Light" charset="0"/>
              </a:rPr>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84200" rtl="0" eaLnBrk="0" fontAlgn="base" hangingPunct="0">
        <a:spcBef>
          <a:spcPct val="0"/>
        </a:spcBef>
        <a:spcAft>
          <a:spcPct val="0"/>
        </a:spcAft>
        <a:defRPr sz="8000">
          <a:solidFill>
            <a:srgbClr val="000000"/>
          </a:solidFill>
          <a:latin typeface="+mj-lt"/>
          <a:ea typeface="+mj-ea"/>
          <a:cs typeface="+mj-cs"/>
          <a:sym typeface="Helvetica Light" charset="0"/>
        </a:defRPr>
      </a:lvl1pPr>
      <a:lvl2pPr algn="ctr" defTabSz="584200"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2pPr>
      <a:lvl3pPr algn="ctr" defTabSz="584200"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3pPr>
      <a:lvl4pPr algn="ctr" defTabSz="584200"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4pPr>
      <a:lvl5pPr algn="ctr" defTabSz="584200"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5pPr>
      <a:lvl6pPr marL="4572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6pPr>
      <a:lvl7pPr marL="9144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7pPr>
      <a:lvl8pPr marL="13716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8pPr>
      <a:lvl9pPr marL="18288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9pPr>
    </p:titleStyle>
    <p:bodyStyle>
      <a:lvl1pPr marL="381000" indent="-381000" algn="l" defTabSz="584200" rtl="0" eaLnBrk="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1pPr>
      <a:lvl2pPr marL="762000" indent="-381000" algn="l" defTabSz="584200" rtl="0" eaLnBrk="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2pPr>
      <a:lvl3pPr marL="1143000" indent="-381000" algn="l" defTabSz="584200" rtl="0" eaLnBrk="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3pPr>
      <a:lvl4pPr marL="1524000" indent="-381000" algn="l" defTabSz="584200" rtl="0" eaLnBrk="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4pPr>
      <a:lvl5pPr marL="1905000" indent="-381000" algn="l" defTabSz="584200" rtl="0" eaLnBrk="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5pPr>
      <a:lvl6pPr marL="2362200" indent="-381000" algn="l" defTabSz="584200" rtl="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6pPr>
      <a:lvl7pPr marL="2819400" indent="-381000" algn="l" defTabSz="584200" rtl="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7pPr>
      <a:lvl8pPr marL="3276600" indent="-381000" algn="l" defTabSz="584200" rtl="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8pPr>
      <a:lvl9pPr marL="3733800" indent="-381000" algn="l" defTabSz="584200" rtl="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2382838" y="866775"/>
            <a:ext cx="6935787" cy="1562100"/>
          </a:xfrm>
        </p:spPr>
        <p:txBody>
          <a:bodyPr lIns="126435" tIns="72248" rIns="126435" bIns="72248"/>
          <a:lstStyle/>
          <a:p>
            <a:pPr algn="l" defTabSz="1300163" eaLnBrk="1"/>
            <a:r>
              <a:rPr lang="en-US" altLang="en-US" sz="4500">
                <a:solidFill>
                  <a:srgbClr val="1F6896"/>
                </a:solidFill>
                <a:latin typeface="Arial" panose="020B0604020202020204" pitchFamily="34" charset="0"/>
                <a:cs typeface="Arial" panose="020B0604020202020204" pitchFamily="34" charset="0"/>
                <a:sym typeface="Arial" panose="020B0604020202020204" pitchFamily="34" charset="0"/>
              </a:rPr>
              <a:t>Writing a six-word memoir...</a:t>
            </a:r>
            <a:endParaRPr lang="en-US" altLang="en-US"/>
          </a:p>
        </p:txBody>
      </p:sp>
      <p:sp>
        <p:nvSpPr>
          <p:cNvPr id="3074" name="Rectangle 2"/>
          <p:cNvSpPr>
            <a:spLocks noGrp="1" noChangeArrowheads="1"/>
          </p:cNvSpPr>
          <p:nvPr>
            <p:ph type="body" idx="1"/>
          </p:nvPr>
        </p:nvSpPr>
        <p:spPr>
          <a:xfrm>
            <a:off x="2600325" y="2816225"/>
            <a:ext cx="6935788" cy="5311775"/>
          </a:xfrm>
        </p:spPr>
        <p:txBody>
          <a:bodyPr lIns="126435" tIns="72248" rIns="126435" bIns="72248" anchor="t"/>
          <a:lstStyle/>
          <a:p>
            <a:pPr marL="0" indent="0" defTabSz="1300163" eaLnBrk="1">
              <a:lnSpc>
                <a:spcPct val="90000"/>
              </a:lnSpc>
              <a:spcBef>
                <a:spcPts val="700"/>
              </a:spcBef>
              <a:buSzTx/>
              <a:buFontTx/>
              <a:buNone/>
            </a:pPr>
            <a:r>
              <a:rPr lang="en-US" altLang="en-US" sz="3500">
                <a:solidFill>
                  <a:srgbClr val="292929"/>
                </a:solidFill>
                <a:latin typeface="Arial" panose="020B0604020202020204" pitchFamily="34" charset="0"/>
                <a:cs typeface="Arial" panose="020B0604020202020204" pitchFamily="34" charset="0"/>
                <a:sym typeface="Arial" panose="020B0604020202020204" pitchFamily="34" charset="0"/>
              </a:rPr>
              <a:t>In order to narrow down a life into six words, a writer needs to begin with many words and ideas.    </a:t>
            </a:r>
          </a:p>
          <a:p>
            <a:pPr marL="0" indent="0" defTabSz="1300163" eaLnBrk="1">
              <a:lnSpc>
                <a:spcPct val="90000"/>
              </a:lnSpc>
              <a:spcBef>
                <a:spcPts val="700"/>
              </a:spcBef>
              <a:buSzTx/>
              <a:buFontTx/>
              <a:buNone/>
            </a:pPr>
            <a:endParaRPr lang="en-US" altLang="en-US" sz="3500">
              <a:solidFill>
                <a:srgbClr val="292929"/>
              </a:solidFill>
              <a:latin typeface="Arial" panose="020B0604020202020204" pitchFamily="34" charset="0"/>
              <a:cs typeface="Arial" panose="020B0604020202020204" pitchFamily="34" charset="0"/>
              <a:sym typeface="Arial" panose="020B0604020202020204" pitchFamily="34" charset="0"/>
            </a:endParaRPr>
          </a:p>
          <a:p>
            <a:pPr marL="0" indent="0" defTabSz="1300163" eaLnBrk="1">
              <a:lnSpc>
                <a:spcPct val="90000"/>
              </a:lnSpc>
              <a:spcBef>
                <a:spcPts val="700"/>
              </a:spcBef>
              <a:buSzTx/>
              <a:buFontTx/>
              <a:buNone/>
            </a:pPr>
            <a:endParaRPr lang="en-US" altLang="en-US" sz="3500">
              <a:solidFill>
                <a:srgbClr val="292929"/>
              </a:solidFill>
              <a:latin typeface="Arial" panose="020B0604020202020204" pitchFamily="34" charset="0"/>
              <a:cs typeface="Arial" panose="020B0604020202020204" pitchFamily="34" charset="0"/>
              <a:sym typeface="Arial" panose="020B0604020202020204" pitchFamily="34" charset="0"/>
            </a:endParaRPr>
          </a:p>
          <a:p>
            <a:pPr marL="0" indent="0" defTabSz="1300163" eaLnBrk="1">
              <a:lnSpc>
                <a:spcPct val="90000"/>
              </a:lnSpc>
              <a:spcBef>
                <a:spcPts val="700"/>
              </a:spcBef>
              <a:buSzTx/>
              <a:buFontTx/>
              <a:buNone/>
            </a:pPr>
            <a:r>
              <a:rPr lang="en-US" altLang="en-US" sz="3500">
                <a:solidFill>
                  <a:srgbClr val="292929"/>
                </a:solidFill>
                <a:latin typeface="Arial" panose="020B0604020202020204" pitchFamily="34" charset="0"/>
                <a:cs typeface="Arial" panose="020B0604020202020204" pitchFamily="34" charset="0"/>
                <a:sym typeface="Arial" panose="020B0604020202020204" pitchFamily="34" charset="0"/>
              </a:rPr>
              <a:t>Follow these instructions to complete a six-word memoir. </a:t>
            </a:r>
          </a:p>
          <a:p>
            <a:pPr marL="0" indent="0" defTabSz="1300163" eaLnBrk="1">
              <a:lnSpc>
                <a:spcPct val="90000"/>
              </a:lnSpc>
              <a:spcBef>
                <a:spcPts val="700"/>
              </a:spcBef>
              <a:buSzTx/>
              <a:buFontTx/>
              <a:buNone/>
            </a:pPr>
            <a:endParaRPr lang="en-US" altLang="en-US" sz="2400">
              <a:solidFill>
                <a:srgbClr val="000099"/>
              </a:solidFill>
              <a:latin typeface="Arial" panose="020B0604020202020204" pitchFamily="34" charset="0"/>
              <a:cs typeface="Arial" panose="020B0604020202020204" pitchFamily="34" charset="0"/>
              <a:sym typeface="Arial" panose="020B0604020202020204" pitchFamily="34" charset="0"/>
            </a:endParaRPr>
          </a:p>
          <a:p>
            <a:pPr marL="0" indent="0" defTabSz="1300163" eaLnBrk="1">
              <a:lnSpc>
                <a:spcPct val="90000"/>
              </a:lnSpc>
              <a:spcBef>
                <a:spcPts val="700"/>
              </a:spcBef>
              <a:buSzTx/>
              <a:buFontTx/>
              <a:buNone/>
            </a:pPr>
            <a:endParaRPr lang="en-US" altLang="en-US" sz="3500">
              <a:solidFill>
                <a:srgbClr val="292929"/>
              </a:solidFill>
              <a:latin typeface="Arial" panose="020B0604020202020204" pitchFamily="34" charset="0"/>
              <a:cs typeface="Arial" panose="020B0604020202020204" pitchFamily="34" charset="0"/>
              <a:sym typeface="Arial" panose="020B0604020202020204" pitchFamily="34" charset="0"/>
            </a:endParaRPr>
          </a:p>
        </p:txBody>
      </p:sp>
      <p:sp>
        <p:nvSpPr>
          <p:cNvPr id="3075" name="AutoShape 3"/>
          <p:cNvSpPr>
            <a:spLocks/>
          </p:cNvSpPr>
          <p:nvPr/>
        </p:nvSpPr>
        <p:spPr bwMode="auto">
          <a:xfrm>
            <a:off x="1244600" y="762000"/>
            <a:ext cx="6613525" cy="17843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0800" y="0"/>
                </a:moveTo>
                <a:cubicBezTo>
                  <a:pt x="4835" y="0"/>
                  <a:pt x="0" y="4835"/>
                  <a:pt x="0" y="10799"/>
                </a:cubicBezTo>
                <a:lnTo>
                  <a:pt x="0" y="10800"/>
                </a:lnTo>
                <a:cubicBezTo>
                  <a:pt x="0" y="16764"/>
                  <a:pt x="4835" y="21600"/>
                  <a:pt x="10799" y="21600"/>
                </a:cubicBezTo>
                <a:cubicBezTo>
                  <a:pt x="10799" y="21600"/>
                  <a:pt x="10799" y="21600"/>
                  <a:pt x="10800" y="21600"/>
                </a:cubicBezTo>
                <a:cubicBezTo>
                  <a:pt x="16764" y="21600"/>
                  <a:pt x="21600" y="16764"/>
                  <a:pt x="21600" y="10800"/>
                </a:cubicBezTo>
                <a:cubicBezTo>
                  <a:pt x="21600" y="4835"/>
                  <a:pt x="16764" y="0"/>
                  <a:pt x="10800" y="0"/>
                </a:cubicBezTo>
                <a:close/>
              </a:path>
            </a:pathLst>
          </a:custGeom>
          <a:solidFill>
            <a:srgbClr val="000000">
              <a:alpha val="0"/>
            </a:srgbClr>
          </a:solidFill>
          <a:ln w="36124">
            <a:solidFill>
              <a:srgbClr val="FF0000"/>
            </a:solidFill>
            <a:round/>
            <a:headEnd/>
            <a:tailEnd/>
          </a:ln>
        </p:spPr>
        <p:txBody>
          <a:bodyPr lIns="0" tIns="0" rIns="0" bIns="0" anchor="ctr"/>
          <a:lstStyle/>
          <a:p>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074">
                                            <p:txEl>
                                              <p:pRg st="0" end="0"/>
                                            </p:txEl>
                                          </p:spTgt>
                                        </p:tgtEl>
                                        <p:attrNameLst>
                                          <p:attrName>style.visibility</p:attrName>
                                        </p:attrNameLst>
                                      </p:cBhvr>
                                      <p:to>
                                        <p:strVal val="visible"/>
                                      </p:to>
                                    </p:set>
                                    <p:anim calcmode="lin" valueType="num">
                                      <p:cBhvr additive="base">
                                        <p:cTn id="7" dur="500" fill="hold"/>
                                        <p:tgtEl>
                                          <p:spTgt spid="307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4">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074">
                                            <p:txEl>
                                              <p:pRg st="3" end="3"/>
                                            </p:txEl>
                                          </p:spTgt>
                                        </p:tgtEl>
                                        <p:attrNameLst>
                                          <p:attrName>style.visibility</p:attrName>
                                        </p:attrNameLst>
                                      </p:cBhvr>
                                      <p:to>
                                        <p:strVal val="visible"/>
                                      </p:to>
                                    </p:set>
                                    <p:anim calcmode="lin" valueType="num">
                                      <p:cBhvr additive="base">
                                        <p:cTn id="12" dur="500" fill="hold"/>
                                        <p:tgtEl>
                                          <p:spTgt spid="3074">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074">
                                            <p:txEl>
                                              <p:pRg st="3" end="3"/>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15" presetClass="entr" presetSubtype="0" fill="hold" grpId="0" nodeType="afterEffect">
                                  <p:stCondLst>
                                    <p:cond delay="0"/>
                                  </p:stCondLst>
                                  <p:childTnLst>
                                    <p:set>
                                      <p:cBhvr>
                                        <p:cTn id="16" dur="1" fill="hold">
                                          <p:stCondLst>
                                            <p:cond delay="0"/>
                                          </p:stCondLst>
                                        </p:cTn>
                                        <p:tgtEl>
                                          <p:spTgt spid="3075"/>
                                        </p:tgtEl>
                                        <p:attrNameLst>
                                          <p:attrName>style.visibility</p:attrName>
                                        </p:attrNameLst>
                                      </p:cBhvr>
                                      <p:to>
                                        <p:strVal val="visible"/>
                                      </p:to>
                                    </p:set>
                                    <p:anim calcmode="lin" valueType="num">
                                      <p:cBhvr>
                                        <p:cTn id="17" dur="1000" fill="hold"/>
                                        <p:tgtEl>
                                          <p:spTgt spid="3075"/>
                                        </p:tgtEl>
                                        <p:attrNameLst>
                                          <p:attrName>ppt_w</p:attrName>
                                        </p:attrNameLst>
                                      </p:cBhvr>
                                      <p:tavLst>
                                        <p:tav tm="0">
                                          <p:val>
                                            <p:fltVal val="0"/>
                                          </p:val>
                                        </p:tav>
                                        <p:tav tm="100000">
                                          <p:val>
                                            <p:strVal val="#ppt_w"/>
                                          </p:val>
                                        </p:tav>
                                      </p:tavLst>
                                    </p:anim>
                                    <p:anim calcmode="lin" valueType="num">
                                      <p:cBhvr>
                                        <p:cTn id="18" dur="1000" fill="hold"/>
                                        <p:tgtEl>
                                          <p:spTgt spid="3075"/>
                                        </p:tgtEl>
                                        <p:attrNameLst>
                                          <p:attrName>ppt_h</p:attrName>
                                        </p:attrNameLst>
                                      </p:cBhvr>
                                      <p:tavLst>
                                        <p:tav tm="0">
                                          <p:val>
                                            <p:fltVal val="0"/>
                                          </p:val>
                                        </p:tav>
                                        <p:tav tm="100000">
                                          <p:val>
                                            <p:strVal val="#ppt_h"/>
                                          </p:val>
                                        </p:tav>
                                      </p:tavLst>
                                    </p:anim>
                                    <p:anim calcmode="lin" valueType="num">
                                      <p:cBhvr>
                                        <p:cTn id="19" dur="1000" fill="hold"/>
                                        <p:tgtEl>
                                          <p:spTgt spid="3075"/>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307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build="p" autoUpdateAnimBg="0" advAuto="0"/>
      <p:bldP spid="3075"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5" name="Rectangle 1"/>
          <p:cNvSpPr>
            <a:spLocks noGrp="1" noChangeArrowheads="1"/>
          </p:cNvSpPr>
          <p:nvPr>
            <p:ph type="body" idx="1"/>
          </p:nvPr>
        </p:nvSpPr>
        <p:spPr>
          <a:xfrm>
            <a:off x="2189163" y="2166938"/>
            <a:ext cx="7789862" cy="6545262"/>
          </a:xfrm>
        </p:spPr>
        <p:txBody>
          <a:bodyPr lIns="126435" tIns="72248" rIns="126435" bIns="72248" anchor="t"/>
          <a:lstStyle/>
          <a:p>
            <a:pPr marL="0" indent="0" defTabSz="1300163" eaLnBrk="1">
              <a:spcBef>
                <a:spcPts val="700"/>
              </a:spcBef>
              <a:buSzTx/>
              <a:buFontTx/>
              <a:buNone/>
            </a:pPr>
            <a:endParaRPr lang="en-US" altLang="en-US" sz="3400">
              <a:solidFill>
                <a:srgbClr val="FFFFFF"/>
              </a:solidFill>
              <a:latin typeface="Arial" panose="020B0604020202020204" pitchFamily="34" charset="0"/>
              <a:cs typeface="Arial" panose="020B0604020202020204" pitchFamily="34" charset="0"/>
              <a:sym typeface="Arial" panose="020B0604020202020204" pitchFamily="34" charset="0"/>
            </a:endParaRPr>
          </a:p>
          <a:p>
            <a:pPr marL="0" indent="0" defTabSz="1300163" eaLnBrk="1">
              <a:spcBef>
                <a:spcPts val="700"/>
              </a:spcBef>
              <a:buSzTx/>
              <a:buFontTx/>
              <a:buNone/>
            </a:pPr>
            <a:endParaRPr lang="en-US" altLang="en-US" sz="3400">
              <a:solidFill>
                <a:srgbClr val="FFFFFF"/>
              </a:solidFill>
              <a:latin typeface="Arial" panose="020B0604020202020204" pitchFamily="34" charset="0"/>
              <a:cs typeface="Arial" panose="020B0604020202020204" pitchFamily="34" charset="0"/>
              <a:sym typeface="Arial" panose="020B0604020202020204" pitchFamily="34" charset="0"/>
            </a:endParaRPr>
          </a:p>
          <a:p>
            <a:pPr marL="0" indent="0" defTabSz="1300163" eaLnBrk="1">
              <a:spcBef>
                <a:spcPts val="700"/>
              </a:spcBef>
              <a:buSzTx/>
              <a:buFontTx/>
              <a:buNone/>
            </a:pPr>
            <a:r>
              <a:rPr lang="en-US" altLang="en-US" sz="2800">
                <a:solidFill>
                  <a:srgbClr val="FFFFFF"/>
                </a:solidFill>
                <a:latin typeface="Arial" panose="020B0604020202020204" pitchFamily="34" charset="0"/>
                <a:cs typeface="Arial" panose="020B0604020202020204" pitchFamily="34" charset="0"/>
                <a:sym typeface="Arial" panose="020B0604020202020204" pitchFamily="34" charset="0"/>
              </a:rPr>
              <a:t>         </a:t>
            </a:r>
            <a:r>
              <a:rPr lang="en-US" altLang="en-US" sz="2800">
                <a:solidFill>
                  <a:srgbClr val="34352E"/>
                </a:solidFill>
                <a:latin typeface="Arial" panose="020B0604020202020204" pitchFamily="34" charset="0"/>
                <a:cs typeface="Arial" panose="020B0604020202020204" pitchFamily="34" charset="0"/>
                <a:sym typeface="Arial" panose="020B0604020202020204" pitchFamily="34" charset="0"/>
              </a:rPr>
              <a:t>Pick one item and freewrite about the thought.  That means you just </a:t>
            </a:r>
            <a:r>
              <a:rPr lang="en-US" altLang="en-US" sz="2800">
                <a:solidFill>
                  <a:srgbClr val="E44545"/>
                </a:solidFill>
                <a:latin typeface="Arial" panose="020B0604020202020204" pitchFamily="34" charset="0"/>
                <a:cs typeface="Arial" panose="020B0604020202020204" pitchFamily="34" charset="0"/>
                <a:sym typeface="Arial" panose="020B0604020202020204" pitchFamily="34" charset="0"/>
              </a:rPr>
              <a:t>start writing</a:t>
            </a:r>
            <a:r>
              <a:rPr lang="en-US" altLang="en-US" sz="2800">
                <a:solidFill>
                  <a:srgbClr val="34352E"/>
                </a:solidFill>
                <a:latin typeface="Arial" panose="020B0604020202020204" pitchFamily="34" charset="0"/>
                <a:cs typeface="Arial" panose="020B0604020202020204" pitchFamily="34" charset="0"/>
                <a:sym typeface="Arial" panose="020B0604020202020204" pitchFamily="34" charset="0"/>
              </a:rPr>
              <a:t> about that idea, object, role, or event.  The only rule is </a:t>
            </a:r>
            <a:r>
              <a:rPr lang="en-US" altLang="en-US" sz="2800">
                <a:solidFill>
                  <a:srgbClr val="E44545"/>
                </a:solidFill>
                <a:latin typeface="Arial" panose="020B0604020202020204" pitchFamily="34" charset="0"/>
                <a:cs typeface="Arial" panose="020B0604020202020204" pitchFamily="34" charset="0"/>
                <a:sym typeface="Arial" panose="020B0604020202020204" pitchFamily="34" charset="0"/>
              </a:rPr>
              <a:t>don’t stop writing</a:t>
            </a:r>
            <a:r>
              <a:rPr lang="en-US" altLang="en-US" sz="2800">
                <a:solidFill>
                  <a:srgbClr val="34352E"/>
                </a:solidFill>
                <a:latin typeface="Arial" panose="020B0604020202020204" pitchFamily="34" charset="0"/>
                <a:cs typeface="Arial" panose="020B0604020202020204" pitchFamily="34" charset="0"/>
                <a:sym typeface="Arial" panose="020B0604020202020204" pitchFamily="34" charset="0"/>
              </a:rPr>
              <a:t> for at least two or three minutes.  Whatever comes to mind is fair game</a:t>
            </a:r>
            <a:r>
              <a:rPr lang="en-US" altLang="en-US" sz="2800">
                <a:solidFill>
                  <a:srgbClr val="686B5D"/>
                </a:solidFill>
                <a:latin typeface="Arial" panose="020B0604020202020204" pitchFamily="34" charset="0"/>
                <a:cs typeface="Arial" panose="020B0604020202020204" pitchFamily="34" charset="0"/>
                <a:sym typeface="Arial" panose="020B0604020202020204" pitchFamily="34" charset="0"/>
              </a:rPr>
              <a:t>.</a:t>
            </a:r>
          </a:p>
          <a:p>
            <a:pPr marL="0" indent="0" defTabSz="1300163" eaLnBrk="1">
              <a:spcBef>
                <a:spcPts val="700"/>
              </a:spcBef>
              <a:buSzTx/>
              <a:buFontTx/>
              <a:buNone/>
            </a:pPr>
            <a:endParaRPr lang="en-US" altLang="en-US" sz="2200">
              <a:solidFill>
                <a:srgbClr val="686B5D"/>
              </a:solidFill>
              <a:latin typeface="Arial" panose="020B0604020202020204" pitchFamily="34" charset="0"/>
              <a:cs typeface="Arial" panose="020B0604020202020204" pitchFamily="34" charset="0"/>
              <a:sym typeface="Arial" panose="020B0604020202020204" pitchFamily="34" charset="0"/>
            </a:endParaRPr>
          </a:p>
          <a:p>
            <a:pPr marL="0" indent="0" algn="ctr" defTabSz="1300163" eaLnBrk="1">
              <a:spcBef>
                <a:spcPts val="700"/>
              </a:spcBef>
              <a:buSzTx/>
              <a:buFontTx/>
              <a:buNone/>
            </a:pPr>
            <a:r>
              <a:rPr lang="en-US" altLang="en-US" sz="3400" b="1">
                <a:solidFill>
                  <a:srgbClr val="7030A0"/>
                </a:solidFill>
                <a:latin typeface="Arial" panose="020B0604020202020204" pitchFamily="34" charset="0"/>
                <a:cs typeface="Arial" panose="020B0604020202020204" pitchFamily="34" charset="0"/>
                <a:sym typeface="Arial" panose="020B0604020202020204" pitchFamily="34" charset="0"/>
              </a:rPr>
              <a:t>compassion</a:t>
            </a:r>
            <a:endParaRPr lang="en-US" altLang="en-US"/>
          </a:p>
        </p:txBody>
      </p:sp>
      <p:sp>
        <p:nvSpPr>
          <p:cNvPr id="11266" name="AutoShape 2"/>
          <p:cNvSpPr>
            <a:spLocks/>
          </p:cNvSpPr>
          <p:nvPr/>
        </p:nvSpPr>
        <p:spPr bwMode="auto">
          <a:xfrm>
            <a:off x="6959600" y="3810000"/>
            <a:ext cx="2209800" cy="7207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0800" y="0"/>
                </a:moveTo>
                <a:cubicBezTo>
                  <a:pt x="4835" y="0"/>
                  <a:pt x="0" y="4835"/>
                  <a:pt x="0" y="10799"/>
                </a:cubicBezTo>
                <a:lnTo>
                  <a:pt x="0" y="10800"/>
                </a:lnTo>
                <a:cubicBezTo>
                  <a:pt x="0" y="16764"/>
                  <a:pt x="4835" y="21600"/>
                  <a:pt x="10799" y="21600"/>
                </a:cubicBezTo>
                <a:cubicBezTo>
                  <a:pt x="10799" y="21600"/>
                  <a:pt x="10799" y="21600"/>
                  <a:pt x="10800" y="21600"/>
                </a:cubicBezTo>
                <a:cubicBezTo>
                  <a:pt x="16764" y="21600"/>
                  <a:pt x="21600" y="16764"/>
                  <a:pt x="21600" y="10800"/>
                </a:cubicBezTo>
                <a:cubicBezTo>
                  <a:pt x="21600" y="4835"/>
                  <a:pt x="16764" y="0"/>
                  <a:pt x="10800" y="0"/>
                </a:cubicBezTo>
                <a:close/>
              </a:path>
            </a:pathLst>
          </a:custGeom>
          <a:solidFill>
            <a:srgbClr val="000000">
              <a:alpha val="0"/>
            </a:srgbClr>
          </a:solidFill>
          <a:ln w="36124">
            <a:solidFill>
              <a:srgbClr val="FF0000"/>
            </a:solidFill>
            <a:round/>
            <a:headEnd/>
            <a:tailEnd/>
          </a:ln>
        </p:spPr>
        <p:txBody>
          <a:bodyPr lIns="0" tIns="0" rIns="0" bIns="0" anchor="ctr"/>
          <a:lstStyle/>
          <a:p>
            <a:endParaRPr lang="en-US"/>
          </a:p>
        </p:txBody>
      </p:sp>
      <p:sp>
        <p:nvSpPr>
          <p:cNvPr id="11268" name="AutoShape 4"/>
          <p:cNvSpPr>
            <a:spLocks/>
          </p:cNvSpPr>
          <p:nvPr/>
        </p:nvSpPr>
        <p:spPr bwMode="auto">
          <a:xfrm>
            <a:off x="3378200" y="4648200"/>
            <a:ext cx="2667000" cy="7778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0800" y="0"/>
                </a:moveTo>
                <a:cubicBezTo>
                  <a:pt x="4835" y="0"/>
                  <a:pt x="0" y="4835"/>
                  <a:pt x="0" y="10799"/>
                </a:cubicBezTo>
                <a:lnTo>
                  <a:pt x="0" y="10800"/>
                </a:lnTo>
                <a:cubicBezTo>
                  <a:pt x="0" y="16764"/>
                  <a:pt x="4835" y="21600"/>
                  <a:pt x="10799" y="21600"/>
                </a:cubicBezTo>
                <a:cubicBezTo>
                  <a:pt x="10799" y="21600"/>
                  <a:pt x="10799" y="21600"/>
                  <a:pt x="10800" y="21600"/>
                </a:cubicBezTo>
                <a:cubicBezTo>
                  <a:pt x="16764" y="21600"/>
                  <a:pt x="21600" y="16764"/>
                  <a:pt x="21600" y="10800"/>
                </a:cubicBezTo>
                <a:cubicBezTo>
                  <a:pt x="21600" y="4835"/>
                  <a:pt x="16764" y="0"/>
                  <a:pt x="10800" y="0"/>
                </a:cubicBezTo>
                <a:close/>
              </a:path>
            </a:pathLst>
          </a:custGeom>
          <a:solidFill>
            <a:srgbClr val="000000">
              <a:alpha val="0"/>
            </a:srgbClr>
          </a:solidFill>
          <a:ln w="36124">
            <a:solidFill>
              <a:srgbClr val="FF0000"/>
            </a:solidFill>
            <a:round/>
            <a:headEnd/>
            <a:tailEnd/>
          </a:ln>
        </p:spPr>
        <p:txBody>
          <a:bodyPr lIns="0" tIns="0" rIns="0" bIns="0" anchor="ctr"/>
          <a:lstStyle/>
          <a:p>
            <a:endParaRPr lang="en-US"/>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
                                  </p:stCondLst>
                                  <p:childTnLst>
                                    <p:set>
                                      <p:cBhvr>
                                        <p:cTn id="6" dur="1" fill="hold">
                                          <p:stCondLst>
                                            <p:cond delay="499"/>
                                          </p:stCondLst>
                                        </p:cTn>
                                        <p:tgtEl>
                                          <p:spTgt spid="11265"/>
                                        </p:tgtEl>
                                        <p:attrNameLst>
                                          <p:attrName>style.visibility</p:attrName>
                                        </p:attrNameLst>
                                      </p:cBhvr>
                                      <p:to>
                                        <p:strVal val="visible"/>
                                      </p:to>
                                    </p:set>
                                  </p:childTnLst>
                                </p:cTn>
                              </p:par>
                            </p:childTnLst>
                          </p:cTn>
                        </p:par>
                        <p:par>
                          <p:cTn id="7" fill="hold" nodeType="afterGroup">
                            <p:stCondLst>
                              <p:cond delay="1000"/>
                            </p:stCondLst>
                            <p:childTnLst>
                              <p:par>
                                <p:cTn id="8" presetID="15" presetClass="entr" presetSubtype="0" fill="hold" grpId="0" nodeType="afterEffect">
                                  <p:stCondLst>
                                    <p:cond delay="0"/>
                                  </p:stCondLst>
                                  <p:childTnLst>
                                    <p:set>
                                      <p:cBhvr>
                                        <p:cTn id="9" dur="1" fill="hold">
                                          <p:stCondLst>
                                            <p:cond delay="0"/>
                                          </p:stCondLst>
                                        </p:cTn>
                                        <p:tgtEl>
                                          <p:spTgt spid="11266"/>
                                        </p:tgtEl>
                                        <p:attrNameLst>
                                          <p:attrName>style.visibility</p:attrName>
                                        </p:attrNameLst>
                                      </p:cBhvr>
                                      <p:to>
                                        <p:strVal val="visible"/>
                                      </p:to>
                                    </p:set>
                                    <p:anim calcmode="lin" valueType="num">
                                      <p:cBhvr>
                                        <p:cTn id="10" dur="1000" fill="hold"/>
                                        <p:tgtEl>
                                          <p:spTgt spid="11266"/>
                                        </p:tgtEl>
                                        <p:attrNameLst>
                                          <p:attrName>ppt_w</p:attrName>
                                        </p:attrNameLst>
                                      </p:cBhvr>
                                      <p:tavLst>
                                        <p:tav tm="0">
                                          <p:val>
                                            <p:fltVal val="0"/>
                                          </p:val>
                                        </p:tav>
                                        <p:tav tm="100000">
                                          <p:val>
                                            <p:strVal val="#ppt_w"/>
                                          </p:val>
                                        </p:tav>
                                      </p:tavLst>
                                    </p:anim>
                                    <p:anim calcmode="lin" valueType="num">
                                      <p:cBhvr>
                                        <p:cTn id="11" dur="1000" fill="hold"/>
                                        <p:tgtEl>
                                          <p:spTgt spid="11266"/>
                                        </p:tgtEl>
                                        <p:attrNameLst>
                                          <p:attrName>ppt_h</p:attrName>
                                        </p:attrNameLst>
                                      </p:cBhvr>
                                      <p:tavLst>
                                        <p:tav tm="0">
                                          <p:val>
                                            <p:fltVal val="0"/>
                                          </p:val>
                                        </p:tav>
                                        <p:tav tm="100000">
                                          <p:val>
                                            <p:strVal val="#ppt_h"/>
                                          </p:val>
                                        </p:tav>
                                      </p:tavLst>
                                    </p:anim>
                                    <p:anim calcmode="lin" valueType="num">
                                      <p:cBhvr>
                                        <p:cTn id="12" dur="1000" fill="hold"/>
                                        <p:tgtEl>
                                          <p:spTgt spid="11266"/>
                                        </p:tgtEl>
                                        <p:attrNameLst>
                                          <p:attrName>ppt_x</p:attrName>
                                        </p:attrNameLst>
                                      </p:cBhvr>
                                      <p:tavLst>
                                        <p:tav tm="0" fmla="#ppt_x+(cos(-2*pi*(1-$))*-#ppt_x-sin(-2*pi*(1-$))*(1-#ppt_y))*(1-$)">
                                          <p:val>
                                            <p:fltVal val="0"/>
                                          </p:val>
                                        </p:tav>
                                        <p:tav tm="100000">
                                          <p:val>
                                            <p:fltVal val="1"/>
                                          </p:val>
                                        </p:tav>
                                      </p:tavLst>
                                    </p:anim>
                                    <p:anim calcmode="lin" valueType="num">
                                      <p:cBhvr>
                                        <p:cTn id="13" dur="1000" fill="hold"/>
                                        <p:tgtEl>
                                          <p:spTgt spid="11266"/>
                                        </p:tgtEl>
                                        <p:attrNameLst>
                                          <p:attrName>ppt_y</p:attrName>
                                        </p:attrNameLst>
                                      </p:cBhvr>
                                      <p:tavLst>
                                        <p:tav tm="0" fmla="#ppt_y+(sin(-2*pi*(1-$))*-#ppt_x+cos(-2*pi*(1-$))*(1-#ppt_y))*(1-$)">
                                          <p:val>
                                            <p:fltVal val="0"/>
                                          </p:val>
                                        </p:tav>
                                        <p:tav tm="100000">
                                          <p:val>
                                            <p:fltVal val="1"/>
                                          </p:val>
                                        </p:tav>
                                      </p:tavLst>
                                    </p:anim>
                                  </p:childTnLst>
                                </p:cTn>
                              </p:par>
                            </p:childTnLst>
                          </p:cTn>
                        </p:par>
                        <p:par>
                          <p:cTn id="14" fill="hold" nodeType="afterGroup">
                            <p:stCondLst>
                              <p:cond delay="2000"/>
                            </p:stCondLst>
                            <p:childTnLst>
                              <p:par>
                                <p:cTn id="15" presetID="15" presetClass="entr" presetSubtype="0" fill="hold" grpId="0" nodeType="afterEffect">
                                  <p:stCondLst>
                                    <p:cond delay="0"/>
                                  </p:stCondLst>
                                  <p:childTnLst>
                                    <p:set>
                                      <p:cBhvr>
                                        <p:cTn id="16" dur="1" fill="hold">
                                          <p:stCondLst>
                                            <p:cond delay="0"/>
                                          </p:stCondLst>
                                        </p:cTn>
                                        <p:tgtEl>
                                          <p:spTgt spid="11268"/>
                                        </p:tgtEl>
                                        <p:attrNameLst>
                                          <p:attrName>style.visibility</p:attrName>
                                        </p:attrNameLst>
                                      </p:cBhvr>
                                      <p:to>
                                        <p:strVal val="visible"/>
                                      </p:to>
                                    </p:set>
                                    <p:anim calcmode="lin" valueType="num">
                                      <p:cBhvr>
                                        <p:cTn id="17" dur="1000" fill="hold"/>
                                        <p:tgtEl>
                                          <p:spTgt spid="11268"/>
                                        </p:tgtEl>
                                        <p:attrNameLst>
                                          <p:attrName>ppt_w</p:attrName>
                                        </p:attrNameLst>
                                      </p:cBhvr>
                                      <p:tavLst>
                                        <p:tav tm="0">
                                          <p:val>
                                            <p:fltVal val="0"/>
                                          </p:val>
                                        </p:tav>
                                        <p:tav tm="100000">
                                          <p:val>
                                            <p:strVal val="#ppt_w"/>
                                          </p:val>
                                        </p:tav>
                                      </p:tavLst>
                                    </p:anim>
                                    <p:anim calcmode="lin" valueType="num">
                                      <p:cBhvr>
                                        <p:cTn id="18" dur="1000" fill="hold"/>
                                        <p:tgtEl>
                                          <p:spTgt spid="11268"/>
                                        </p:tgtEl>
                                        <p:attrNameLst>
                                          <p:attrName>ppt_h</p:attrName>
                                        </p:attrNameLst>
                                      </p:cBhvr>
                                      <p:tavLst>
                                        <p:tav tm="0">
                                          <p:val>
                                            <p:fltVal val="0"/>
                                          </p:val>
                                        </p:tav>
                                        <p:tav tm="100000">
                                          <p:val>
                                            <p:strVal val="#ppt_h"/>
                                          </p:val>
                                        </p:tav>
                                      </p:tavLst>
                                    </p:anim>
                                    <p:anim calcmode="lin" valueType="num">
                                      <p:cBhvr>
                                        <p:cTn id="19" dur="1000" fill="hold"/>
                                        <p:tgtEl>
                                          <p:spTgt spid="11268"/>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1126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5" grpId="0" autoUpdateAnimBg="0"/>
      <p:bldP spid="11266" grpId="0" animBg="1"/>
      <p:bldP spid="11268"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289" name="Rectangle 1"/>
          <p:cNvSpPr>
            <a:spLocks noGrp="1" noChangeArrowheads="1"/>
          </p:cNvSpPr>
          <p:nvPr>
            <p:ph type="body" idx="1"/>
          </p:nvPr>
        </p:nvSpPr>
        <p:spPr>
          <a:xfrm>
            <a:off x="2325688" y="2274888"/>
            <a:ext cx="7610475" cy="6437312"/>
          </a:xfrm>
        </p:spPr>
        <p:txBody>
          <a:bodyPr lIns="126435" tIns="72248" rIns="126435" bIns="72248" anchor="t"/>
          <a:lstStyle/>
          <a:p>
            <a:pPr marL="0" indent="0" defTabSz="1300163" eaLnBrk="1">
              <a:spcBef>
                <a:spcPts val="700"/>
              </a:spcBef>
              <a:buSzTx/>
              <a:buFontTx/>
              <a:buNone/>
            </a:pPr>
            <a:r>
              <a:rPr lang="en-US" altLang="en-US" sz="3400">
                <a:solidFill>
                  <a:srgbClr val="34352E"/>
                </a:solidFill>
                <a:latin typeface="Arial" panose="020B0604020202020204" pitchFamily="34" charset="0"/>
                <a:cs typeface="Arial" panose="020B0604020202020204" pitchFamily="34" charset="0"/>
                <a:sym typeface="Arial" panose="020B0604020202020204" pitchFamily="34" charset="0"/>
              </a:rPr>
              <a:t>		Compassion drives me to the questions about social justice and our role around the world. What can I do? Is it enough? Aren’t we more effective together but how can we all work together?  What should I do independently even if community doesn’t choose to? How can I show care and compassion to brothers and sisters around the world, in my neighborhood?  I feel wrapped up in these questions without clear answers...</a:t>
            </a:r>
            <a:endParaRPr lang="en-US" altLang="en-US"/>
          </a:p>
        </p:txBody>
      </p:sp>
      <p:sp>
        <p:nvSpPr>
          <p:cNvPr id="11267" name="Rectangle 2"/>
          <p:cNvSpPr>
            <a:spLocks noGrp="1" noChangeArrowheads="1"/>
          </p:cNvSpPr>
          <p:nvPr>
            <p:ph type="title"/>
          </p:nvPr>
        </p:nvSpPr>
        <p:spPr>
          <a:xfrm>
            <a:off x="2600325" y="866775"/>
            <a:ext cx="5635625" cy="1733550"/>
          </a:xfrm>
        </p:spPr>
        <p:txBody>
          <a:bodyPr lIns="126435" tIns="72248" rIns="126435" bIns="72248"/>
          <a:lstStyle/>
          <a:p>
            <a:pPr algn="l" defTabSz="1300163" eaLnBrk="1"/>
            <a:r>
              <a:rPr lang="en-US" altLang="en-US" sz="4500">
                <a:solidFill>
                  <a:srgbClr val="1F6896"/>
                </a:solidFill>
                <a:latin typeface="Arial" panose="020B0604020202020204" pitchFamily="34" charset="0"/>
                <a:cs typeface="Arial" panose="020B0604020202020204" pitchFamily="34" charset="0"/>
                <a:sym typeface="Arial" panose="020B0604020202020204" pitchFamily="34" charset="0"/>
              </a:rPr>
              <a:t>Freewrite example…</a:t>
            </a:r>
            <a:endParaRPr lang="en-US" altLang="en-US"/>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289">
                                            <p:txEl>
                                              <p:pRg st="0" end="0"/>
                                            </p:txEl>
                                          </p:spTgt>
                                        </p:tgtEl>
                                        <p:attrNameLst>
                                          <p:attrName>style.visibility</p:attrName>
                                        </p:attrNameLst>
                                      </p:cBhvr>
                                      <p:to>
                                        <p:strVal val="visible"/>
                                      </p:to>
                                    </p:set>
                                    <p:anim calcmode="lin" valueType="num">
                                      <p:cBhvr additive="base">
                                        <p:cTn id="7" dur="500" fill="hold"/>
                                        <p:tgtEl>
                                          <p:spTgt spid="1228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8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9" grpId="0" build="p" autoUpdateAnimBg="0" advAuto="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3" name="Rectangle 1"/>
          <p:cNvSpPr>
            <a:spLocks noGrp="1" noChangeArrowheads="1"/>
          </p:cNvSpPr>
          <p:nvPr>
            <p:ph type="body" idx="1"/>
          </p:nvPr>
        </p:nvSpPr>
        <p:spPr>
          <a:xfrm>
            <a:off x="2235200" y="2274888"/>
            <a:ext cx="7761288" cy="6437312"/>
          </a:xfrm>
        </p:spPr>
        <p:txBody>
          <a:bodyPr lIns="126435" tIns="72248" rIns="126435" bIns="72248" anchor="t"/>
          <a:lstStyle/>
          <a:p>
            <a:pPr marL="0" indent="0" defTabSz="1300163" eaLnBrk="1">
              <a:spcBef>
                <a:spcPts val="700"/>
              </a:spcBef>
              <a:buSzTx/>
              <a:buFontTx/>
              <a:buNone/>
            </a:pPr>
            <a:r>
              <a:rPr lang="en-US" altLang="en-US" sz="3400">
                <a:solidFill>
                  <a:srgbClr val="34352E"/>
                </a:solidFill>
                <a:latin typeface="Arial" panose="020B0604020202020204" pitchFamily="34" charset="0"/>
                <a:cs typeface="Arial" panose="020B0604020202020204" pitchFamily="34" charset="0"/>
                <a:sym typeface="Arial" panose="020B0604020202020204" pitchFamily="34" charset="0"/>
              </a:rPr>
              <a:t>Don’t we all want to make  lasting difference? Isn’t that going to happen through love?  Pride and hate will not change the world.  Change the world sometimes seems like an overwhelming cliché. I am only in charge of a small part of this world….and there is only one part that I can change…myself. </a:t>
            </a:r>
            <a:endParaRPr lang="en-US" altLang="en-US"/>
          </a:p>
        </p:txBody>
      </p:sp>
      <p:sp>
        <p:nvSpPr>
          <p:cNvPr id="12291" name="Rectangle 2"/>
          <p:cNvSpPr>
            <a:spLocks noGrp="1" noChangeArrowheads="1"/>
          </p:cNvSpPr>
          <p:nvPr>
            <p:ph type="title"/>
          </p:nvPr>
        </p:nvSpPr>
        <p:spPr>
          <a:xfrm>
            <a:off x="2600325" y="974725"/>
            <a:ext cx="6394450" cy="1300163"/>
          </a:xfrm>
        </p:spPr>
        <p:txBody>
          <a:bodyPr lIns="126435" tIns="72248" rIns="126435" bIns="72248"/>
          <a:lstStyle/>
          <a:p>
            <a:pPr algn="l" defTabSz="1300163" eaLnBrk="1"/>
            <a:r>
              <a:rPr lang="en-US" altLang="en-US" sz="4500">
                <a:solidFill>
                  <a:srgbClr val="1F6896"/>
                </a:solidFill>
                <a:latin typeface="Arial" panose="020B0604020202020204" pitchFamily="34" charset="0"/>
                <a:cs typeface="Arial" panose="020B0604020202020204" pitchFamily="34" charset="0"/>
                <a:sym typeface="Arial" panose="020B0604020202020204" pitchFamily="34" charset="0"/>
              </a:rPr>
              <a:t>Freewrite continued</a:t>
            </a:r>
            <a:r>
              <a:rPr lang="en-US" altLang="en-US" sz="6200">
                <a:solidFill>
                  <a:srgbClr val="1F6896"/>
                </a:solidFill>
                <a:latin typeface="Arial" panose="020B0604020202020204" pitchFamily="34" charset="0"/>
                <a:cs typeface="Arial" panose="020B0604020202020204" pitchFamily="34" charset="0"/>
                <a:sym typeface="Arial" panose="020B0604020202020204" pitchFamily="34" charset="0"/>
              </a:rPr>
              <a:t>…</a:t>
            </a:r>
            <a:endParaRPr lang="en-US" altLang="en-US"/>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313"/>
                                        </p:tgtEl>
                                        <p:attrNameLst>
                                          <p:attrName>style.visibility</p:attrName>
                                        </p:attrNameLst>
                                      </p:cBhvr>
                                      <p:to>
                                        <p:strVal val="visible"/>
                                      </p:to>
                                    </p:set>
                                    <p:anim calcmode="lin" valueType="num">
                                      <p:cBhvr additive="base">
                                        <p:cTn id="7" dur="500" fill="hold"/>
                                        <p:tgtEl>
                                          <p:spTgt spid="13313"/>
                                        </p:tgtEl>
                                        <p:attrNameLst>
                                          <p:attrName>ppt_x</p:attrName>
                                        </p:attrNameLst>
                                      </p:cBhvr>
                                      <p:tavLst>
                                        <p:tav tm="0">
                                          <p:val>
                                            <p:strVal val="#ppt_x"/>
                                          </p:val>
                                        </p:tav>
                                        <p:tav tm="100000">
                                          <p:val>
                                            <p:strVal val="#ppt_x"/>
                                          </p:val>
                                        </p:tav>
                                      </p:tavLst>
                                    </p:anim>
                                    <p:anim calcmode="lin" valueType="num">
                                      <p:cBhvr additive="base">
                                        <p:cTn id="8" dur="500" fill="hold"/>
                                        <p:tgtEl>
                                          <p:spTgt spid="133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3"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a:xfrm>
            <a:off x="2492375" y="1082675"/>
            <a:ext cx="5635625" cy="1733550"/>
          </a:xfrm>
        </p:spPr>
        <p:txBody>
          <a:bodyPr lIns="126435" tIns="72248" rIns="126435" bIns="72248"/>
          <a:lstStyle/>
          <a:p>
            <a:pPr algn="l" defTabSz="1300163" eaLnBrk="1"/>
            <a:r>
              <a:rPr lang="en-US" altLang="en-US" sz="6200">
                <a:solidFill>
                  <a:srgbClr val="1F6896"/>
                </a:solidFill>
                <a:latin typeface="Arial" panose="020B0604020202020204" pitchFamily="34" charset="0"/>
                <a:cs typeface="Arial" panose="020B0604020202020204" pitchFamily="34" charset="0"/>
                <a:sym typeface="Arial" panose="020B0604020202020204" pitchFamily="34" charset="0"/>
              </a:rPr>
              <a:t>Synthesize</a:t>
            </a:r>
            <a:endParaRPr lang="en-US" altLang="en-US"/>
          </a:p>
        </p:txBody>
      </p:sp>
      <p:sp>
        <p:nvSpPr>
          <p:cNvPr id="14338" name="Rectangle 2"/>
          <p:cNvSpPr>
            <a:spLocks noGrp="1" noChangeArrowheads="1"/>
          </p:cNvSpPr>
          <p:nvPr>
            <p:ph type="body" idx="1"/>
          </p:nvPr>
        </p:nvSpPr>
        <p:spPr>
          <a:xfrm>
            <a:off x="2065338" y="3230563"/>
            <a:ext cx="8181975" cy="7802562"/>
          </a:xfrm>
        </p:spPr>
        <p:txBody>
          <a:bodyPr lIns="126435" tIns="72248" rIns="126435" bIns="72248" anchor="t"/>
          <a:lstStyle/>
          <a:p>
            <a:pPr marL="0" indent="0" defTabSz="1300163" eaLnBrk="1">
              <a:spcBef>
                <a:spcPts val="700"/>
              </a:spcBef>
              <a:buSzTx/>
              <a:buFontTx/>
              <a:buNone/>
            </a:pPr>
            <a:r>
              <a:rPr lang="en-US" altLang="en-US" sz="3300">
                <a:solidFill>
                  <a:srgbClr val="FFFFFF"/>
                </a:solidFill>
                <a:latin typeface="Arial" panose="020B0604020202020204" pitchFamily="34" charset="0"/>
                <a:cs typeface="Arial" panose="020B0604020202020204" pitchFamily="34" charset="0"/>
                <a:sym typeface="Arial" panose="020B0604020202020204" pitchFamily="34" charset="0"/>
              </a:rPr>
              <a:t>        </a:t>
            </a:r>
            <a:r>
              <a:rPr lang="en-US" altLang="en-US" sz="3300">
                <a:solidFill>
                  <a:srgbClr val="292929"/>
                </a:solidFill>
                <a:latin typeface="Arial" panose="020B0604020202020204" pitchFamily="34" charset="0"/>
                <a:cs typeface="Arial" panose="020B0604020202020204" pitchFamily="34" charset="0"/>
                <a:sym typeface="Arial" panose="020B0604020202020204" pitchFamily="34" charset="0"/>
              </a:rPr>
              <a:t>As a result of the freewrite, you have a sense of your topic. Synthesize, </a:t>
            </a:r>
            <a:r>
              <a:rPr lang="en-US" altLang="en-US" sz="3300" i="1">
                <a:solidFill>
                  <a:srgbClr val="001940"/>
                </a:solidFill>
                <a:latin typeface="Arial" panose="020B0604020202020204" pitchFamily="34" charset="0"/>
                <a:cs typeface="Arial" panose="020B0604020202020204" pitchFamily="34" charset="0"/>
                <a:sym typeface="Arial" panose="020B0604020202020204" pitchFamily="34" charset="0"/>
              </a:rPr>
              <a:t>combine the individual elements into an understandable whole,</a:t>
            </a:r>
            <a:r>
              <a:rPr lang="en-US" altLang="en-US" sz="3300">
                <a:solidFill>
                  <a:srgbClr val="292929"/>
                </a:solidFill>
                <a:latin typeface="Arial" panose="020B0604020202020204" pitchFamily="34" charset="0"/>
                <a:cs typeface="Arial" panose="020B0604020202020204" pitchFamily="34" charset="0"/>
                <a:sym typeface="Arial" panose="020B0604020202020204" pitchFamily="34" charset="0"/>
              </a:rPr>
              <a:t> your writing into a phrase that captures the essence of what your topic means to you.  </a:t>
            </a:r>
            <a:endParaRPr lang="en-US" altLang="en-US"/>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grpId="0" nodeType="after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blinds(vertical)">
                                      <p:cBhvr>
                                        <p:cTn id="7"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a:xfrm>
            <a:off x="2492375" y="1082675"/>
            <a:ext cx="6076950" cy="1733550"/>
          </a:xfrm>
        </p:spPr>
        <p:txBody>
          <a:bodyPr lIns="126435" tIns="72248" rIns="126435" bIns="72248"/>
          <a:lstStyle/>
          <a:p>
            <a:pPr algn="l" defTabSz="1300163" eaLnBrk="1"/>
            <a:r>
              <a:rPr lang="en-US" altLang="en-US" sz="5100">
                <a:solidFill>
                  <a:srgbClr val="1F6896"/>
                </a:solidFill>
                <a:latin typeface="Arial" panose="020B0604020202020204" pitchFamily="34" charset="0"/>
                <a:cs typeface="Arial" panose="020B0604020202020204" pitchFamily="34" charset="0"/>
                <a:sym typeface="Arial" panose="020B0604020202020204" pitchFamily="34" charset="0"/>
              </a:rPr>
              <a:t>a 6-word memoir…</a:t>
            </a:r>
            <a:endParaRPr lang="en-US" altLang="en-US"/>
          </a:p>
        </p:txBody>
      </p:sp>
      <p:sp>
        <p:nvSpPr>
          <p:cNvPr id="15362" name="Rectangle 2"/>
          <p:cNvSpPr>
            <a:spLocks noGrp="1" noChangeArrowheads="1"/>
          </p:cNvSpPr>
          <p:nvPr>
            <p:ph type="body" idx="1"/>
          </p:nvPr>
        </p:nvSpPr>
        <p:spPr>
          <a:xfrm>
            <a:off x="2492375" y="4441825"/>
            <a:ext cx="7694613" cy="1304925"/>
          </a:xfrm>
        </p:spPr>
        <p:txBody>
          <a:bodyPr lIns="126435" tIns="72248" rIns="126435" bIns="72248" anchor="t"/>
          <a:lstStyle/>
          <a:p>
            <a:pPr marL="0" indent="0" defTabSz="1300163" eaLnBrk="1">
              <a:spcBef>
                <a:spcPts val="700"/>
              </a:spcBef>
              <a:buSzTx/>
              <a:buFontTx/>
              <a:buNone/>
            </a:pPr>
            <a:r>
              <a:rPr lang="en-US" altLang="en-US" sz="3400" b="1">
                <a:solidFill>
                  <a:srgbClr val="7030A0"/>
                </a:solidFill>
                <a:latin typeface="Arial" panose="020B0604020202020204" pitchFamily="34" charset="0"/>
                <a:cs typeface="Arial" panose="020B0604020202020204" pitchFamily="34" charset="0"/>
                <a:sym typeface="Arial" panose="020B0604020202020204" pitchFamily="34" charset="0"/>
              </a:rPr>
              <a:t>Start changing our world through compassion.</a:t>
            </a:r>
            <a:endParaRPr lang="en-US" altLang="en-US"/>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536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autoUpdateAnimBg="0" advAuto="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a:xfrm>
            <a:off x="2382838" y="649288"/>
            <a:ext cx="7153275" cy="1733550"/>
          </a:xfrm>
        </p:spPr>
        <p:txBody>
          <a:bodyPr lIns="126435" tIns="72248" rIns="126435" bIns="72248"/>
          <a:lstStyle/>
          <a:p>
            <a:pPr algn="l" defTabSz="1300163" eaLnBrk="1"/>
            <a:r>
              <a:rPr lang="en-US" altLang="en-US" sz="2500" b="1">
                <a:solidFill>
                  <a:srgbClr val="1F6896"/>
                </a:solidFill>
                <a:latin typeface="Arial" panose="020B0604020202020204" pitchFamily="34" charset="0"/>
                <a:cs typeface="Arial" panose="020B0604020202020204" pitchFamily="34" charset="0"/>
                <a:sym typeface="Arial" panose="020B0604020202020204" pitchFamily="34" charset="0"/>
              </a:rPr>
              <a:t>Now create a final six-memoir by using these steps:</a:t>
            </a:r>
            <a:endParaRPr lang="en-US" altLang="en-US"/>
          </a:p>
        </p:txBody>
      </p:sp>
      <p:sp>
        <p:nvSpPr>
          <p:cNvPr id="17410" name="Rectangle 2"/>
          <p:cNvSpPr>
            <a:spLocks noGrp="1" noChangeArrowheads="1"/>
          </p:cNvSpPr>
          <p:nvPr>
            <p:ph type="body" idx="1"/>
          </p:nvPr>
        </p:nvSpPr>
        <p:spPr>
          <a:xfrm>
            <a:off x="1987550" y="2000250"/>
            <a:ext cx="8464550" cy="7478713"/>
          </a:xfrm>
        </p:spPr>
        <p:txBody>
          <a:bodyPr lIns="126435" tIns="72248" rIns="126435" bIns="72248" anchor="t"/>
          <a:lstStyle/>
          <a:p>
            <a:pPr marL="320675" indent="-320675" defTabSz="1300163" eaLnBrk="1">
              <a:spcBef>
                <a:spcPts val="700"/>
              </a:spcBef>
              <a:buClr>
                <a:srgbClr val="292929"/>
              </a:buClr>
              <a:buFontTx/>
              <a:buAutoNum type="arabicPeriod"/>
            </a:pPr>
            <a:r>
              <a:rPr lang="en-US" altLang="en-US" sz="2200" b="1">
                <a:solidFill>
                  <a:srgbClr val="001940"/>
                </a:solidFill>
                <a:latin typeface="Times New Roman" panose="02020603050405020304" pitchFamily="18" charset="0"/>
                <a:cs typeface="Times New Roman" panose="02020603050405020304" pitchFamily="18" charset="0"/>
                <a:sym typeface="Times New Roman" panose="02020603050405020304" pitchFamily="18" charset="0"/>
              </a:rPr>
              <a:t>Create a “you” list – fill the page.</a:t>
            </a:r>
          </a:p>
          <a:p>
            <a:pPr marL="320675" indent="-320675" defTabSz="1300163" eaLnBrk="1">
              <a:spcBef>
                <a:spcPts val="700"/>
              </a:spcBef>
              <a:buClr>
                <a:srgbClr val="292929"/>
              </a:buClr>
              <a:buFontTx/>
              <a:buAutoNum type="arabicPeriod"/>
            </a:pPr>
            <a:r>
              <a:rPr lang="en-US" altLang="en-US" sz="2200" b="1">
                <a:solidFill>
                  <a:srgbClr val="001940"/>
                </a:solidFill>
                <a:latin typeface="Times New Roman" panose="02020603050405020304" pitchFamily="18" charset="0"/>
                <a:cs typeface="Times New Roman" panose="02020603050405020304" pitchFamily="18" charset="0"/>
                <a:sym typeface="Times New Roman" panose="02020603050405020304" pitchFamily="18" charset="0"/>
              </a:rPr>
              <a:t>Pick 2 – 3 items that inspire you to say more.</a:t>
            </a:r>
          </a:p>
          <a:p>
            <a:pPr marL="320675" indent="-320675" defTabSz="1300163" eaLnBrk="1">
              <a:spcBef>
                <a:spcPts val="700"/>
              </a:spcBef>
              <a:buClr>
                <a:srgbClr val="292929"/>
              </a:buClr>
              <a:buFontTx/>
              <a:buAutoNum type="arabicPeriod"/>
            </a:pPr>
            <a:r>
              <a:rPr lang="en-US" altLang="en-US" sz="2200" b="1">
                <a:solidFill>
                  <a:srgbClr val="001940"/>
                </a:solidFill>
                <a:latin typeface="Times New Roman" panose="02020603050405020304" pitchFamily="18" charset="0"/>
                <a:cs typeface="Times New Roman" panose="02020603050405020304" pitchFamily="18" charset="0"/>
                <a:sym typeface="Times New Roman" panose="02020603050405020304" pitchFamily="18" charset="0"/>
              </a:rPr>
              <a:t>From those items you circled, select one.</a:t>
            </a:r>
          </a:p>
          <a:p>
            <a:pPr marL="320675" indent="-320675" defTabSz="1300163" eaLnBrk="1">
              <a:spcBef>
                <a:spcPts val="700"/>
              </a:spcBef>
              <a:buClr>
                <a:srgbClr val="292929"/>
              </a:buClr>
              <a:buFontTx/>
              <a:buAutoNum type="arabicPeriod"/>
            </a:pPr>
            <a:r>
              <a:rPr lang="en-US" altLang="en-US" sz="2200" b="1">
                <a:solidFill>
                  <a:srgbClr val="001940"/>
                </a:solidFill>
                <a:latin typeface="Times New Roman" panose="02020603050405020304" pitchFamily="18" charset="0"/>
                <a:cs typeface="Times New Roman" panose="02020603050405020304" pitchFamily="18" charset="0"/>
                <a:sym typeface="Times New Roman" panose="02020603050405020304" pitchFamily="18" charset="0"/>
              </a:rPr>
              <a:t>Freewrite about your idea for several minutes/a full page or two.</a:t>
            </a:r>
          </a:p>
          <a:p>
            <a:pPr marL="320675" indent="-320675" defTabSz="1300163" eaLnBrk="1">
              <a:spcBef>
                <a:spcPts val="700"/>
              </a:spcBef>
              <a:buClr>
                <a:srgbClr val="292929"/>
              </a:buClr>
              <a:buFontTx/>
              <a:buAutoNum type="arabicPeriod"/>
            </a:pPr>
            <a:r>
              <a:rPr lang="en-US" altLang="en-US" sz="2200" b="1">
                <a:solidFill>
                  <a:srgbClr val="001940"/>
                </a:solidFill>
                <a:latin typeface="Times New Roman" panose="02020603050405020304" pitchFamily="18" charset="0"/>
                <a:cs typeface="Times New Roman" panose="02020603050405020304" pitchFamily="18" charset="0"/>
                <a:sym typeface="Times New Roman" panose="02020603050405020304" pitchFamily="18" charset="0"/>
              </a:rPr>
              <a:t>Develop a 6-word phrase that captures a sense of your writing.</a:t>
            </a:r>
          </a:p>
          <a:p>
            <a:pPr marL="320675" indent="-320675" defTabSz="1300163" eaLnBrk="1">
              <a:spcBef>
                <a:spcPts val="700"/>
              </a:spcBef>
              <a:buClr>
                <a:srgbClr val="292929"/>
              </a:buClr>
              <a:buFontTx/>
              <a:buAutoNum type="arabicPeriod"/>
            </a:pPr>
            <a:r>
              <a:rPr lang="en-US" altLang="en-US" sz="2200" b="1">
                <a:solidFill>
                  <a:srgbClr val="001940"/>
                </a:solidFill>
                <a:latin typeface="Times New Roman" panose="02020603050405020304" pitchFamily="18" charset="0"/>
                <a:cs typeface="Times New Roman" panose="02020603050405020304" pitchFamily="18" charset="0"/>
                <a:sym typeface="Times New Roman" panose="02020603050405020304" pitchFamily="18" charset="0"/>
              </a:rPr>
              <a:t>Drafts: Play with the words and create at least four drafts of 6 word memoirs.  Ask for help from your peers and teacher. From your drafts, select your preferred one to show teacher for approval.</a:t>
            </a:r>
          </a:p>
          <a:p>
            <a:pPr marL="320675" indent="-320675" defTabSz="1300163" eaLnBrk="1">
              <a:spcBef>
                <a:spcPts val="700"/>
              </a:spcBef>
              <a:buClr>
                <a:srgbClr val="292929"/>
              </a:buClr>
              <a:buFontTx/>
              <a:buAutoNum type="arabicPeriod"/>
            </a:pPr>
            <a:r>
              <a:rPr lang="en-US" altLang="en-US" sz="2200" b="1">
                <a:solidFill>
                  <a:srgbClr val="001940"/>
                </a:solidFill>
                <a:latin typeface="Times New Roman" panose="02020603050405020304" pitchFamily="18" charset="0"/>
                <a:cs typeface="Times New Roman" panose="02020603050405020304" pitchFamily="18" charset="0"/>
                <a:sym typeface="Times New Roman" panose="02020603050405020304" pitchFamily="18" charset="0"/>
              </a:rPr>
              <a:t>Create your 6-word memoir final draft on large notecard.</a:t>
            </a:r>
          </a:p>
          <a:p>
            <a:pPr marL="320675" indent="-320675" defTabSz="1300163" eaLnBrk="1">
              <a:spcBef>
                <a:spcPts val="700"/>
              </a:spcBef>
              <a:buClr>
                <a:srgbClr val="292929"/>
              </a:buClr>
              <a:buFontTx/>
              <a:buAutoNum type="arabicPeriod"/>
            </a:pPr>
            <a:r>
              <a:rPr lang="en-US" altLang="en-US" sz="2200" b="1">
                <a:solidFill>
                  <a:srgbClr val="001940"/>
                </a:solidFill>
                <a:latin typeface="Times New Roman" panose="02020603050405020304" pitchFamily="18" charset="0"/>
                <a:cs typeface="Times New Roman" panose="02020603050405020304" pitchFamily="18" charset="0"/>
                <a:sym typeface="Times New Roman" panose="02020603050405020304" pitchFamily="18" charset="0"/>
              </a:rPr>
              <a:t>NOT REQUIRED: Final effort: Create a PowerPoint slide or drawing/photo with the six-word memoir so you have a background picture(s). Print your results. </a:t>
            </a:r>
            <a:endParaRPr lang="en-US" altLang="en-US"/>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anim calcmode="lin" valueType="num">
                                      <p:cBhvr additive="base">
                                        <p:cTn id="7" dur="500" fill="hold"/>
                                        <p:tgtEl>
                                          <p:spTgt spid="174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0">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7410">
                                            <p:txEl>
                                              <p:pRg st="1" end="1"/>
                                            </p:txEl>
                                          </p:spTgt>
                                        </p:tgtEl>
                                        <p:attrNameLst>
                                          <p:attrName>style.visibility</p:attrName>
                                        </p:attrNameLst>
                                      </p:cBhvr>
                                      <p:to>
                                        <p:strVal val="visible"/>
                                      </p:to>
                                    </p:set>
                                    <p:anim calcmode="lin" valueType="num">
                                      <p:cBhvr additive="base">
                                        <p:cTn id="12" dur="500" fill="hold"/>
                                        <p:tgtEl>
                                          <p:spTgt spid="17410">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7410">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7410">
                                            <p:txEl>
                                              <p:pRg st="2" end="2"/>
                                            </p:txEl>
                                          </p:spTgt>
                                        </p:tgtEl>
                                        <p:attrNameLst>
                                          <p:attrName>style.visibility</p:attrName>
                                        </p:attrNameLst>
                                      </p:cBhvr>
                                      <p:to>
                                        <p:strVal val="visible"/>
                                      </p:to>
                                    </p:set>
                                    <p:anim calcmode="lin" valueType="num">
                                      <p:cBhvr additive="base">
                                        <p:cTn id="17" dur="500" fill="hold"/>
                                        <p:tgtEl>
                                          <p:spTgt spid="17410">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410">
                                            <p:txEl>
                                              <p:pRg st="2" end="2"/>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7410">
                                            <p:txEl>
                                              <p:pRg st="3" end="3"/>
                                            </p:txEl>
                                          </p:spTgt>
                                        </p:tgtEl>
                                        <p:attrNameLst>
                                          <p:attrName>style.visibility</p:attrName>
                                        </p:attrNameLst>
                                      </p:cBhvr>
                                      <p:to>
                                        <p:strVal val="visible"/>
                                      </p:to>
                                    </p:set>
                                    <p:anim calcmode="lin" valueType="num">
                                      <p:cBhvr additive="base">
                                        <p:cTn id="22" dur="500" fill="hold"/>
                                        <p:tgtEl>
                                          <p:spTgt spid="17410">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7410">
                                            <p:txEl>
                                              <p:pRg st="3" end="3"/>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7410">
                                            <p:txEl>
                                              <p:pRg st="4" end="4"/>
                                            </p:txEl>
                                          </p:spTgt>
                                        </p:tgtEl>
                                        <p:attrNameLst>
                                          <p:attrName>style.visibility</p:attrName>
                                        </p:attrNameLst>
                                      </p:cBhvr>
                                      <p:to>
                                        <p:strVal val="visible"/>
                                      </p:to>
                                    </p:set>
                                    <p:anim calcmode="lin" valueType="num">
                                      <p:cBhvr additive="base">
                                        <p:cTn id="27" dur="500" fill="hold"/>
                                        <p:tgtEl>
                                          <p:spTgt spid="17410">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7410">
                                            <p:txEl>
                                              <p:pRg st="4" end="4"/>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7410">
                                            <p:txEl>
                                              <p:pRg st="5" end="5"/>
                                            </p:txEl>
                                          </p:spTgt>
                                        </p:tgtEl>
                                        <p:attrNameLst>
                                          <p:attrName>style.visibility</p:attrName>
                                        </p:attrNameLst>
                                      </p:cBhvr>
                                      <p:to>
                                        <p:strVal val="visible"/>
                                      </p:to>
                                    </p:set>
                                    <p:anim calcmode="lin" valueType="num">
                                      <p:cBhvr additive="base">
                                        <p:cTn id="32" dur="500" fill="hold"/>
                                        <p:tgtEl>
                                          <p:spTgt spid="17410">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7410">
                                            <p:txEl>
                                              <p:pRg st="5" end="5"/>
                                            </p:txEl>
                                          </p:spTgt>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7410">
                                            <p:txEl>
                                              <p:pRg st="6" end="6"/>
                                            </p:txEl>
                                          </p:spTgt>
                                        </p:tgtEl>
                                        <p:attrNameLst>
                                          <p:attrName>style.visibility</p:attrName>
                                        </p:attrNameLst>
                                      </p:cBhvr>
                                      <p:to>
                                        <p:strVal val="visible"/>
                                      </p:to>
                                    </p:set>
                                    <p:anim calcmode="lin" valueType="num">
                                      <p:cBhvr additive="base">
                                        <p:cTn id="37" dur="500" fill="hold"/>
                                        <p:tgtEl>
                                          <p:spTgt spid="17410">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7410">
                                            <p:txEl>
                                              <p:pRg st="6" end="6"/>
                                            </p:txEl>
                                          </p:spTgt>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410">
                                            <p:txEl>
                                              <p:pRg st="7" end="7"/>
                                            </p:txEl>
                                          </p:spTgt>
                                        </p:tgtEl>
                                        <p:attrNameLst>
                                          <p:attrName>style.visibility</p:attrName>
                                        </p:attrNameLst>
                                      </p:cBhvr>
                                      <p:to>
                                        <p:strVal val="visible"/>
                                      </p:to>
                                    </p:set>
                                    <p:anim calcmode="lin" valueType="num">
                                      <p:cBhvr additive="base">
                                        <p:cTn id="42" dur="500" fill="hold"/>
                                        <p:tgtEl>
                                          <p:spTgt spid="17410">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7410">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uild="p" autoUpdateAnimBg="0" advAuto="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8433" name="Picture 1"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33550" y="3033713"/>
            <a:ext cx="8524875"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18434" name="Rectangle 2"/>
          <p:cNvSpPr>
            <a:spLocks noGrp="1" noChangeArrowheads="1"/>
          </p:cNvSpPr>
          <p:nvPr>
            <p:ph type="body" idx="1"/>
          </p:nvPr>
        </p:nvSpPr>
        <p:spPr>
          <a:xfrm>
            <a:off x="2600325" y="757238"/>
            <a:ext cx="6176963" cy="1735137"/>
          </a:xfrm>
        </p:spPr>
        <p:txBody>
          <a:bodyPr lIns="126435" tIns="72248" rIns="126435" bIns="72248" anchor="t"/>
          <a:lstStyle/>
          <a:p>
            <a:pPr marL="0" indent="0" defTabSz="1300163" eaLnBrk="1">
              <a:spcBef>
                <a:spcPts val="700"/>
              </a:spcBef>
              <a:buSzTx/>
              <a:buFontTx/>
              <a:buNone/>
            </a:pPr>
            <a:r>
              <a:rPr lang="en-US" altLang="en-US" sz="2400">
                <a:solidFill>
                  <a:srgbClr val="34352E"/>
                </a:solidFill>
                <a:latin typeface="Arial" panose="020B0604020202020204" pitchFamily="34" charset="0"/>
                <a:cs typeface="Arial" panose="020B0604020202020204" pitchFamily="34" charset="0"/>
                <a:sym typeface="Arial" panose="020B0604020202020204" pitchFamily="34" charset="0"/>
              </a:rPr>
              <a:t>Create a single PowerPoint slide or drawing/photo that captures you.</a:t>
            </a:r>
          </a:p>
          <a:p>
            <a:pPr marL="0" indent="0" defTabSz="1300163" eaLnBrk="1">
              <a:spcBef>
                <a:spcPts val="700"/>
              </a:spcBef>
              <a:buSzTx/>
              <a:buFontTx/>
              <a:buNone/>
            </a:pPr>
            <a:endParaRPr lang="en-US" altLang="en-US" sz="2400">
              <a:solidFill>
                <a:srgbClr val="34352E"/>
              </a:solidFill>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blinds(vertical)">
                                      <p:cBhvr>
                                        <p:cTn id="7" dur="500"/>
                                        <p:tgtEl>
                                          <p:spTgt spid="184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8433"/>
                                        </p:tgtEl>
                                        <p:attrNameLst>
                                          <p:attrName>style.visibility</p:attrName>
                                        </p:attrNameLst>
                                      </p:cBhvr>
                                      <p:to>
                                        <p:strVal val="visible"/>
                                      </p:to>
                                    </p:set>
                                    <p:animEffect transition="in" filter="wipe(left)">
                                      <p:cBhvr>
                                        <p:cTn id="12" dur="500"/>
                                        <p:tgtEl>
                                          <p:spTgt spid="184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bg bwMode="auto">
      <p:bgPr>
        <a:solidFill>
          <a:srgbClr val="000000"/>
        </a:solidFill>
        <a:effectLst/>
      </p:bgPr>
    </p:bg>
    <p:spTree>
      <p:nvGrpSpPr>
        <p:cNvPr id="1" name=""/>
        <p:cNvGrpSpPr/>
        <p:nvPr/>
      </p:nvGrpSpPr>
      <p:grpSpPr>
        <a:xfrm>
          <a:off x="0" y="0"/>
          <a:ext cx="0" cy="0"/>
          <a:chOff x="0" y="0"/>
          <a:chExt cx="0" cy="0"/>
        </a:xfrm>
      </p:grpSpPr>
      <p:sp>
        <p:nvSpPr>
          <p:cNvPr id="20481" name="Rectangle 1"/>
          <p:cNvSpPr>
            <a:spLocks noGrp="1" noChangeArrowheads="1"/>
          </p:cNvSpPr>
          <p:nvPr>
            <p:ph type="body" idx="1"/>
          </p:nvPr>
        </p:nvSpPr>
        <p:spPr>
          <a:xfrm>
            <a:off x="433388" y="106363"/>
            <a:ext cx="6708775" cy="3871912"/>
          </a:xfrm>
        </p:spPr>
        <p:txBody>
          <a:bodyPr lIns="126435" tIns="72248" rIns="126435" bIns="72248" anchor="t"/>
          <a:lstStyle/>
          <a:p>
            <a:pPr marL="0" indent="0" defTabSz="1300163" eaLnBrk="1">
              <a:spcBef>
                <a:spcPts val="700"/>
              </a:spcBef>
              <a:buSzTx/>
              <a:buFontTx/>
              <a:buNone/>
            </a:pPr>
            <a:r>
              <a:rPr lang="en-US" altLang="en-US" sz="2500">
                <a:solidFill>
                  <a:srgbClr val="FFFFFF"/>
                </a:solidFill>
                <a:latin typeface="Arial" panose="020B0604020202020204" pitchFamily="34" charset="0"/>
                <a:cs typeface="Arial" panose="020B0604020202020204" pitchFamily="34" charset="0"/>
                <a:sym typeface="Arial" panose="020B0604020202020204" pitchFamily="34" charset="0"/>
              </a:rPr>
              <a:t>	</a:t>
            </a:r>
          </a:p>
          <a:p>
            <a:pPr marL="0" indent="0" defTabSz="1300163" eaLnBrk="1">
              <a:spcBef>
                <a:spcPts val="700"/>
              </a:spcBef>
              <a:buSzTx/>
              <a:buFontTx/>
              <a:buNone/>
            </a:pPr>
            <a:endParaRPr lang="en-US" altLang="en-US" sz="2500">
              <a:solidFill>
                <a:srgbClr val="FFFFFF"/>
              </a:solidFill>
              <a:latin typeface="Arial" panose="020B0604020202020204" pitchFamily="34" charset="0"/>
              <a:cs typeface="Arial" panose="020B0604020202020204" pitchFamily="34" charset="0"/>
              <a:sym typeface="Arial" panose="020B0604020202020204" pitchFamily="34" charset="0"/>
            </a:endParaRPr>
          </a:p>
          <a:p>
            <a:pPr marL="0" indent="0" defTabSz="1300163" eaLnBrk="1">
              <a:spcBef>
                <a:spcPts val="700"/>
              </a:spcBef>
              <a:buSzTx/>
              <a:buFontTx/>
              <a:buNone/>
            </a:pPr>
            <a:endParaRPr lang="en-US" altLang="en-US" sz="2500">
              <a:solidFill>
                <a:srgbClr val="FFFFFF"/>
              </a:solidFill>
              <a:latin typeface="Arial" panose="020B0604020202020204" pitchFamily="34" charset="0"/>
              <a:cs typeface="Arial" panose="020B0604020202020204" pitchFamily="34" charset="0"/>
              <a:sym typeface="Arial" panose="020B0604020202020204" pitchFamily="34" charset="0"/>
            </a:endParaRPr>
          </a:p>
          <a:p>
            <a:pPr marL="0" indent="0" defTabSz="1300163" eaLnBrk="1">
              <a:spcBef>
                <a:spcPts val="700"/>
              </a:spcBef>
              <a:buSzTx/>
              <a:buFontTx/>
              <a:buNone/>
            </a:pPr>
            <a:endParaRPr lang="en-US" altLang="en-US" sz="2500">
              <a:solidFill>
                <a:srgbClr val="FFFFFF"/>
              </a:solidFill>
              <a:latin typeface="Arial" panose="020B0604020202020204" pitchFamily="34" charset="0"/>
              <a:cs typeface="Arial" panose="020B0604020202020204" pitchFamily="34" charset="0"/>
              <a:sym typeface="Arial" panose="020B0604020202020204" pitchFamily="34" charset="0"/>
            </a:endParaRPr>
          </a:p>
          <a:p>
            <a:pPr marL="0" indent="0" defTabSz="1300163" eaLnBrk="1">
              <a:spcBef>
                <a:spcPts val="700"/>
              </a:spcBef>
              <a:buSzTx/>
              <a:buFontTx/>
              <a:buNone/>
            </a:pPr>
            <a:r>
              <a:rPr lang="en-US" altLang="en-US" sz="2200" b="1">
                <a:solidFill>
                  <a:srgbClr val="FFFFFF"/>
                </a:solidFill>
                <a:latin typeface="Times New Roman" panose="02020603050405020304" pitchFamily="18" charset="0"/>
                <a:cs typeface="Times New Roman" panose="02020603050405020304" pitchFamily="18" charset="0"/>
                <a:sym typeface="Times New Roman" panose="02020603050405020304" pitchFamily="18" charset="0"/>
              </a:rPr>
              <a:t>Inner cowboy adrift on literate shores</a:t>
            </a:r>
            <a:endParaRPr lang="en-US" altLang="en-US" sz="2500">
              <a:solidFill>
                <a:srgbClr val="FFFFFF"/>
              </a:solidFill>
              <a:latin typeface="Arial" panose="020B0604020202020204" pitchFamily="34" charset="0"/>
              <a:cs typeface="Arial" panose="020B0604020202020204" pitchFamily="34" charset="0"/>
              <a:sym typeface="Arial" panose="020B0604020202020204" pitchFamily="34" charset="0"/>
            </a:endParaRPr>
          </a:p>
          <a:p>
            <a:pPr marL="0" indent="0" defTabSz="1300163" eaLnBrk="1">
              <a:spcBef>
                <a:spcPts val="700"/>
              </a:spcBef>
              <a:buSzTx/>
              <a:buFontTx/>
              <a:buNone/>
            </a:pPr>
            <a:endParaRPr lang="en-US" altLang="en-US" sz="2800">
              <a:solidFill>
                <a:srgbClr val="FFFFFF"/>
              </a:solidFill>
              <a:latin typeface="Arial" panose="020B0604020202020204" pitchFamily="34" charset="0"/>
              <a:cs typeface="Arial" panose="020B0604020202020204" pitchFamily="34" charset="0"/>
              <a:sym typeface="Arial" panose="020B0604020202020204" pitchFamily="34" charset="0"/>
            </a:endParaRPr>
          </a:p>
          <a:p>
            <a:pPr marL="0" indent="0" defTabSz="1300163" eaLnBrk="1">
              <a:spcBef>
                <a:spcPts val="700"/>
              </a:spcBef>
              <a:buSzTx/>
              <a:buFontTx/>
              <a:buNone/>
            </a:pPr>
            <a:r>
              <a:rPr lang="en-US" altLang="en-US" sz="2500">
                <a:solidFill>
                  <a:srgbClr val="FFFF00"/>
                </a:solidFill>
                <a:latin typeface="Arial" panose="020B0604020202020204" pitchFamily="34" charset="0"/>
                <a:cs typeface="Arial" panose="020B0604020202020204" pitchFamily="34" charset="0"/>
                <a:sym typeface="Arial" panose="020B0604020202020204" pitchFamily="34" charset="0"/>
              </a:rPr>
              <a:t>	</a:t>
            </a:r>
            <a:endParaRPr lang="en-US" altLang="en-US" sz="1900">
              <a:solidFill>
                <a:srgbClr val="FFFF00"/>
              </a:solidFill>
              <a:latin typeface="Arial" panose="020B0604020202020204" pitchFamily="34" charset="0"/>
              <a:cs typeface="Arial" panose="020B0604020202020204" pitchFamily="34" charset="0"/>
              <a:sym typeface="Arial" panose="020B0604020202020204" pitchFamily="34" charset="0"/>
            </a:endParaRPr>
          </a:p>
        </p:txBody>
      </p:sp>
      <p:pic>
        <p:nvPicPr>
          <p:cNvPr id="20482" name="Picture 2" descr="InsertedImag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58875" y="2697163"/>
            <a:ext cx="6499225"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pic>
        <p:nvPicPr>
          <p:cNvPr id="20483" name="Picture 3" descr="InsertedImag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5902325"/>
            <a:ext cx="2667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pic>
        <p:nvPicPr>
          <p:cNvPr id="20484" name="Picture 4" descr="InsertedImag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18413" y="346075"/>
            <a:ext cx="3733800" cy="559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pic>
        <p:nvPicPr>
          <p:cNvPr id="20485" name="Picture 5" descr="InsertedImag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228263" y="5937250"/>
            <a:ext cx="2033587" cy="29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pic>
        <p:nvPicPr>
          <p:cNvPr id="20486" name="Picture 6" descr="InsertedImage.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86325" y="5953125"/>
            <a:ext cx="27432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entr" presetSubtype="0" fill="hold" grpId="0" nodeType="clickEffect">
                                  <p:stCondLst>
                                    <p:cond delay="0"/>
                                  </p:stCondLst>
                                  <p:iterate type="lt">
                                    <p:tmPct val="100000"/>
                                  </p:iterate>
                                  <p:childTnLst>
                                    <p:set>
                                      <p:cBhvr>
                                        <p:cTn id="6" dur="1" fill="hold">
                                          <p:stCondLst>
                                            <p:cond delay="74"/>
                                          </p:stCondLst>
                                        </p:cTn>
                                        <p:tgtEl>
                                          <p:spTgt spid="2048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 presetClass="entr" presetSubtype="32" fill="hold" nodeType="clickEffect">
                                  <p:stCondLst>
                                    <p:cond delay="0"/>
                                  </p:stCondLst>
                                  <p:childTnLst>
                                    <p:set>
                                      <p:cBhvr>
                                        <p:cTn id="10" dur="1" fill="hold">
                                          <p:stCondLst>
                                            <p:cond delay="0"/>
                                          </p:stCondLst>
                                        </p:cTn>
                                        <p:tgtEl>
                                          <p:spTgt spid="20484"/>
                                        </p:tgtEl>
                                        <p:attrNameLst>
                                          <p:attrName>style.visibility</p:attrName>
                                        </p:attrNameLst>
                                      </p:cBhvr>
                                      <p:to>
                                        <p:strVal val="visible"/>
                                      </p:to>
                                    </p:set>
                                    <p:animEffect transition="in" filter="box(out)">
                                      <p:cBhvr>
                                        <p:cTn id="11" dur="500"/>
                                        <p:tgtEl>
                                          <p:spTgt spid="2048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16" fill="hold" nodeType="clickEffect">
                                  <p:stCondLst>
                                    <p:cond delay="0"/>
                                  </p:stCondLst>
                                  <p:childTnLst>
                                    <p:set>
                                      <p:cBhvr>
                                        <p:cTn id="15" dur="1" fill="hold">
                                          <p:stCondLst>
                                            <p:cond delay="0"/>
                                          </p:stCondLst>
                                        </p:cTn>
                                        <p:tgtEl>
                                          <p:spTgt spid="20483"/>
                                        </p:tgtEl>
                                        <p:attrNameLst>
                                          <p:attrName>style.visibility</p:attrName>
                                        </p:attrNameLst>
                                      </p:cBhvr>
                                      <p:to>
                                        <p:strVal val="visible"/>
                                      </p:to>
                                    </p:set>
                                    <p:anim calcmode="lin" valueType="num">
                                      <p:cBhvr>
                                        <p:cTn id="16" dur="500" fill="hold"/>
                                        <p:tgtEl>
                                          <p:spTgt spid="20483"/>
                                        </p:tgtEl>
                                        <p:attrNameLst>
                                          <p:attrName>ppt_w</p:attrName>
                                        </p:attrNameLst>
                                      </p:cBhvr>
                                      <p:tavLst>
                                        <p:tav tm="0">
                                          <p:val>
                                            <p:fltVal val="0"/>
                                          </p:val>
                                        </p:tav>
                                        <p:tav tm="100000">
                                          <p:val>
                                            <p:strVal val="#ppt_w"/>
                                          </p:val>
                                        </p:tav>
                                      </p:tavLst>
                                    </p:anim>
                                    <p:anim calcmode="lin" valueType="num">
                                      <p:cBhvr>
                                        <p:cTn id="17" dur="500" fill="hold"/>
                                        <p:tgtEl>
                                          <p:spTgt spid="20483"/>
                                        </p:tgtEl>
                                        <p:attrNameLst>
                                          <p:attrName>ppt_h</p:attrName>
                                        </p:attrNameLst>
                                      </p:cBhvr>
                                      <p:tavLst>
                                        <p:tav tm="0">
                                          <p:val>
                                            <p:fltVal val="0"/>
                                          </p:val>
                                        </p:tav>
                                        <p:tav tm="100000">
                                          <p:val>
                                            <p:strVal val="#ppt_h"/>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15" presetClass="entr" presetSubtype="0" fill="hold" nodeType="clickEffect">
                                  <p:stCondLst>
                                    <p:cond delay="0"/>
                                  </p:stCondLst>
                                  <p:childTnLst>
                                    <p:set>
                                      <p:cBhvr>
                                        <p:cTn id="21" dur="1" fill="hold">
                                          <p:stCondLst>
                                            <p:cond delay="0"/>
                                          </p:stCondLst>
                                        </p:cTn>
                                        <p:tgtEl>
                                          <p:spTgt spid="20482"/>
                                        </p:tgtEl>
                                        <p:attrNameLst>
                                          <p:attrName>style.visibility</p:attrName>
                                        </p:attrNameLst>
                                      </p:cBhvr>
                                      <p:to>
                                        <p:strVal val="visible"/>
                                      </p:to>
                                    </p:set>
                                    <p:anim calcmode="lin" valueType="num">
                                      <p:cBhvr>
                                        <p:cTn id="22" dur="1000" fill="hold"/>
                                        <p:tgtEl>
                                          <p:spTgt spid="20482"/>
                                        </p:tgtEl>
                                        <p:attrNameLst>
                                          <p:attrName>ppt_w</p:attrName>
                                        </p:attrNameLst>
                                      </p:cBhvr>
                                      <p:tavLst>
                                        <p:tav tm="0">
                                          <p:val>
                                            <p:fltVal val="0"/>
                                          </p:val>
                                        </p:tav>
                                        <p:tav tm="100000">
                                          <p:val>
                                            <p:strVal val="#ppt_w"/>
                                          </p:val>
                                        </p:tav>
                                      </p:tavLst>
                                    </p:anim>
                                    <p:anim calcmode="lin" valueType="num">
                                      <p:cBhvr>
                                        <p:cTn id="23" dur="1000" fill="hold"/>
                                        <p:tgtEl>
                                          <p:spTgt spid="20482"/>
                                        </p:tgtEl>
                                        <p:attrNameLst>
                                          <p:attrName>ppt_h</p:attrName>
                                        </p:attrNameLst>
                                      </p:cBhvr>
                                      <p:tavLst>
                                        <p:tav tm="0">
                                          <p:val>
                                            <p:fltVal val="0"/>
                                          </p:val>
                                        </p:tav>
                                        <p:tav tm="100000">
                                          <p:val>
                                            <p:strVal val="#ppt_h"/>
                                          </p:val>
                                        </p:tav>
                                      </p:tavLst>
                                    </p:anim>
                                    <p:anim calcmode="lin" valueType="num">
                                      <p:cBhvr>
                                        <p:cTn id="24" dur="1000" fill="hold"/>
                                        <p:tgtEl>
                                          <p:spTgt spid="20482"/>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2048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32" fill="hold" nodeType="clickEffect">
                                  <p:stCondLst>
                                    <p:cond delay="0"/>
                                  </p:stCondLst>
                                  <p:childTnLst>
                                    <p:set>
                                      <p:cBhvr>
                                        <p:cTn id="29" dur="1" fill="hold">
                                          <p:stCondLst>
                                            <p:cond delay="0"/>
                                          </p:stCondLst>
                                        </p:cTn>
                                        <p:tgtEl>
                                          <p:spTgt spid="20486"/>
                                        </p:tgtEl>
                                        <p:attrNameLst>
                                          <p:attrName>style.visibility</p:attrName>
                                        </p:attrNameLst>
                                      </p:cBhvr>
                                      <p:to>
                                        <p:strVal val="visible"/>
                                      </p:to>
                                    </p:set>
                                    <p:animEffect transition="in" filter="box(out)">
                                      <p:cBhvr>
                                        <p:cTn id="30" dur="500"/>
                                        <p:tgtEl>
                                          <p:spTgt spid="2048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5" presetClass="entr" presetSubtype="0" fill="hold" nodeType="clickEffect">
                                  <p:stCondLst>
                                    <p:cond delay="0"/>
                                  </p:stCondLst>
                                  <p:childTnLst>
                                    <p:set>
                                      <p:cBhvr>
                                        <p:cTn id="34" dur="1" fill="hold">
                                          <p:stCondLst>
                                            <p:cond delay="0"/>
                                          </p:stCondLst>
                                        </p:cTn>
                                        <p:tgtEl>
                                          <p:spTgt spid="20485"/>
                                        </p:tgtEl>
                                        <p:attrNameLst>
                                          <p:attrName>style.visibility</p:attrName>
                                        </p:attrNameLst>
                                      </p:cBhvr>
                                      <p:to>
                                        <p:strVal val="visible"/>
                                      </p:to>
                                    </p:set>
                                    <p:anim calcmode="lin" valueType="num">
                                      <p:cBhvr>
                                        <p:cTn id="35" dur="1000" fill="hold"/>
                                        <p:tgtEl>
                                          <p:spTgt spid="20485"/>
                                        </p:tgtEl>
                                        <p:attrNameLst>
                                          <p:attrName>ppt_w</p:attrName>
                                        </p:attrNameLst>
                                      </p:cBhvr>
                                      <p:tavLst>
                                        <p:tav tm="0">
                                          <p:val>
                                            <p:fltVal val="0"/>
                                          </p:val>
                                        </p:tav>
                                        <p:tav tm="100000">
                                          <p:val>
                                            <p:strVal val="#ppt_w"/>
                                          </p:val>
                                        </p:tav>
                                      </p:tavLst>
                                    </p:anim>
                                    <p:anim calcmode="lin" valueType="num">
                                      <p:cBhvr>
                                        <p:cTn id="36" dur="1000" fill="hold"/>
                                        <p:tgtEl>
                                          <p:spTgt spid="20485"/>
                                        </p:tgtEl>
                                        <p:attrNameLst>
                                          <p:attrName>ppt_h</p:attrName>
                                        </p:attrNameLst>
                                      </p:cBhvr>
                                      <p:tavLst>
                                        <p:tav tm="0">
                                          <p:val>
                                            <p:fltVal val="0"/>
                                          </p:val>
                                        </p:tav>
                                        <p:tav tm="100000">
                                          <p:val>
                                            <p:strVal val="#ppt_h"/>
                                          </p:val>
                                        </p:tav>
                                      </p:tavLst>
                                    </p:anim>
                                    <p:anim calcmode="lin" valueType="num">
                                      <p:cBhvr>
                                        <p:cTn id="37" dur="1000" fill="hold"/>
                                        <p:tgtEl>
                                          <p:spTgt spid="20485"/>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2048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1"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bg bwMode="auto">
      <p:bgPr>
        <a:solidFill>
          <a:srgbClr val="000000"/>
        </a:solidFill>
        <a:effectLst/>
      </p:bgPr>
    </p:bg>
    <p:spTree>
      <p:nvGrpSpPr>
        <p:cNvPr id="1" name=""/>
        <p:cNvGrpSpPr/>
        <p:nvPr/>
      </p:nvGrpSpPr>
      <p:grpSpPr>
        <a:xfrm>
          <a:off x="0" y="0"/>
          <a:ext cx="0" cy="0"/>
          <a:chOff x="0" y="0"/>
          <a:chExt cx="0" cy="0"/>
        </a:xfrm>
      </p:grpSpPr>
      <p:sp>
        <p:nvSpPr>
          <p:cNvPr id="22529" name="Rectangle 1"/>
          <p:cNvSpPr>
            <a:spLocks noGrp="1" noChangeArrowheads="1"/>
          </p:cNvSpPr>
          <p:nvPr>
            <p:ph type="body" idx="1"/>
          </p:nvPr>
        </p:nvSpPr>
        <p:spPr>
          <a:xfrm>
            <a:off x="433388" y="106363"/>
            <a:ext cx="6708775" cy="3871912"/>
          </a:xfrm>
        </p:spPr>
        <p:txBody>
          <a:bodyPr lIns="126435" tIns="72248" rIns="126435" bIns="72248" anchor="t"/>
          <a:lstStyle/>
          <a:p>
            <a:pPr marL="0" indent="0" defTabSz="1300163" eaLnBrk="1">
              <a:spcBef>
                <a:spcPts val="700"/>
              </a:spcBef>
              <a:buSzTx/>
              <a:buFontTx/>
              <a:buNone/>
            </a:pPr>
            <a:r>
              <a:rPr lang="en-US" altLang="en-US" sz="2500">
                <a:solidFill>
                  <a:srgbClr val="FFFFFF"/>
                </a:solidFill>
                <a:latin typeface="Arial" panose="020B0604020202020204" pitchFamily="34" charset="0"/>
                <a:cs typeface="Arial" panose="020B0604020202020204" pitchFamily="34" charset="0"/>
                <a:sym typeface="Arial" panose="020B0604020202020204" pitchFamily="34" charset="0"/>
              </a:rPr>
              <a:t>	</a:t>
            </a:r>
          </a:p>
          <a:p>
            <a:pPr marL="0" indent="0" defTabSz="1300163" eaLnBrk="1">
              <a:spcBef>
                <a:spcPts val="700"/>
              </a:spcBef>
              <a:buSzTx/>
              <a:buFontTx/>
              <a:buNone/>
            </a:pPr>
            <a:endParaRPr lang="en-US" altLang="en-US" sz="2500">
              <a:solidFill>
                <a:srgbClr val="FFFFFF"/>
              </a:solidFill>
              <a:latin typeface="Arial" panose="020B0604020202020204" pitchFamily="34" charset="0"/>
              <a:cs typeface="Arial" panose="020B0604020202020204" pitchFamily="34" charset="0"/>
              <a:sym typeface="Arial" panose="020B0604020202020204" pitchFamily="34" charset="0"/>
            </a:endParaRPr>
          </a:p>
          <a:p>
            <a:pPr marL="0" indent="0" defTabSz="1300163" eaLnBrk="1">
              <a:spcBef>
                <a:spcPts val="700"/>
              </a:spcBef>
              <a:buSzTx/>
              <a:buFontTx/>
              <a:buNone/>
            </a:pPr>
            <a:endParaRPr lang="en-US" altLang="en-US" sz="2500">
              <a:solidFill>
                <a:srgbClr val="FFFFFF"/>
              </a:solidFill>
              <a:latin typeface="Arial" panose="020B0604020202020204" pitchFamily="34" charset="0"/>
              <a:cs typeface="Arial" panose="020B0604020202020204" pitchFamily="34" charset="0"/>
              <a:sym typeface="Arial" panose="020B0604020202020204" pitchFamily="34" charset="0"/>
            </a:endParaRPr>
          </a:p>
          <a:p>
            <a:pPr marL="0" indent="0" defTabSz="1300163" eaLnBrk="1">
              <a:spcBef>
                <a:spcPts val="700"/>
              </a:spcBef>
              <a:buSzTx/>
              <a:buFontTx/>
              <a:buNone/>
            </a:pPr>
            <a:endParaRPr lang="en-US" altLang="en-US" sz="2500">
              <a:solidFill>
                <a:srgbClr val="FFFFFF"/>
              </a:solidFill>
              <a:latin typeface="Arial" panose="020B0604020202020204" pitchFamily="34" charset="0"/>
              <a:cs typeface="Arial" panose="020B0604020202020204" pitchFamily="34" charset="0"/>
              <a:sym typeface="Arial" panose="020B0604020202020204" pitchFamily="34" charset="0"/>
            </a:endParaRPr>
          </a:p>
          <a:p>
            <a:pPr marL="0" indent="0" defTabSz="1300163" eaLnBrk="1">
              <a:spcBef>
                <a:spcPts val="700"/>
              </a:spcBef>
              <a:buSzTx/>
              <a:buFontTx/>
              <a:buNone/>
            </a:pPr>
            <a:r>
              <a:rPr lang="en-US" altLang="en-US" sz="2200" b="1">
                <a:solidFill>
                  <a:srgbClr val="FFFFFF"/>
                </a:solidFill>
                <a:latin typeface="Times New Roman" panose="02020603050405020304" pitchFamily="18" charset="0"/>
                <a:cs typeface="Times New Roman" panose="02020603050405020304" pitchFamily="18" charset="0"/>
                <a:sym typeface="Times New Roman" panose="02020603050405020304" pitchFamily="18" charset="0"/>
              </a:rPr>
              <a:t>Seeking home, balance outside a turbulent world</a:t>
            </a:r>
            <a:endParaRPr lang="en-US" altLang="en-US" sz="2500">
              <a:solidFill>
                <a:srgbClr val="FFFFFF"/>
              </a:solidFill>
              <a:latin typeface="Arial" panose="020B0604020202020204" pitchFamily="34" charset="0"/>
              <a:cs typeface="Arial" panose="020B0604020202020204" pitchFamily="34" charset="0"/>
              <a:sym typeface="Arial" panose="020B0604020202020204" pitchFamily="34" charset="0"/>
            </a:endParaRPr>
          </a:p>
          <a:p>
            <a:pPr marL="0" indent="0" defTabSz="1300163" eaLnBrk="1">
              <a:spcBef>
                <a:spcPts val="700"/>
              </a:spcBef>
              <a:buSzTx/>
              <a:buFontTx/>
              <a:buNone/>
            </a:pPr>
            <a:endParaRPr lang="en-US" altLang="en-US" sz="2800">
              <a:solidFill>
                <a:srgbClr val="FFFFFF"/>
              </a:solidFill>
              <a:latin typeface="Arial" panose="020B0604020202020204" pitchFamily="34" charset="0"/>
              <a:cs typeface="Arial" panose="020B0604020202020204" pitchFamily="34" charset="0"/>
              <a:sym typeface="Arial" panose="020B0604020202020204" pitchFamily="34" charset="0"/>
            </a:endParaRPr>
          </a:p>
          <a:p>
            <a:pPr marL="0" indent="0" defTabSz="1300163" eaLnBrk="1">
              <a:spcBef>
                <a:spcPts val="700"/>
              </a:spcBef>
              <a:buSzTx/>
              <a:buFontTx/>
              <a:buNone/>
            </a:pPr>
            <a:r>
              <a:rPr lang="en-US" altLang="en-US" sz="2500">
                <a:solidFill>
                  <a:srgbClr val="FFFF00"/>
                </a:solidFill>
                <a:latin typeface="Arial" panose="020B0604020202020204" pitchFamily="34" charset="0"/>
                <a:cs typeface="Arial" panose="020B0604020202020204" pitchFamily="34" charset="0"/>
                <a:sym typeface="Arial" panose="020B0604020202020204" pitchFamily="34" charset="0"/>
              </a:rPr>
              <a:t>	</a:t>
            </a:r>
            <a:endParaRPr lang="en-US" altLang="en-US" sz="1900">
              <a:solidFill>
                <a:srgbClr val="FFFF00"/>
              </a:solidFill>
              <a:latin typeface="Arial" panose="020B0604020202020204" pitchFamily="34" charset="0"/>
              <a:cs typeface="Arial" panose="020B0604020202020204" pitchFamily="34" charset="0"/>
              <a:sym typeface="Arial" panose="020B0604020202020204" pitchFamily="34" charset="0"/>
            </a:endParaRPr>
          </a:p>
        </p:txBody>
      </p:sp>
      <p:pic>
        <p:nvPicPr>
          <p:cNvPr id="22530" name="Picture 2" descr="InsertedImag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97088" y="2481263"/>
            <a:ext cx="5060950" cy="628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pic>
        <p:nvPicPr>
          <p:cNvPr id="22531" name="Picture 3" descr="InsertedImag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65975" y="5259388"/>
            <a:ext cx="3251200" cy="43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pic>
        <p:nvPicPr>
          <p:cNvPr id="22532" name="Picture 4" descr="InsertedImag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69150" y="1692275"/>
            <a:ext cx="3603625" cy="360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entr" presetSubtype="0" fill="hold" grpId="0" nodeType="clickEffect">
                                  <p:stCondLst>
                                    <p:cond delay="0"/>
                                  </p:stCondLst>
                                  <p:iterate type="lt">
                                    <p:tmPct val="100000"/>
                                  </p:iterate>
                                  <p:childTnLst>
                                    <p:set>
                                      <p:cBhvr>
                                        <p:cTn id="6" dur="1" fill="hold">
                                          <p:stCondLst>
                                            <p:cond delay="74"/>
                                          </p:stCondLst>
                                        </p:cTn>
                                        <p:tgtEl>
                                          <p:spTgt spid="2252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 presetClass="entr" presetSubtype="32" fill="hold" nodeType="clickEffect">
                                  <p:stCondLst>
                                    <p:cond delay="0"/>
                                  </p:stCondLst>
                                  <p:childTnLst>
                                    <p:set>
                                      <p:cBhvr>
                                        <p:cTn id="10" dur="1" fill="hold">
                                          <p:stCondLst>
                                            <p:cond delay="0"/>
                                          </p:stCondLst>
                                        </p:cTn>
                                        <p:tgtEl>
                                          <p:spTgt spid="22532"/>
                                        </p:tgtEl>
                                        <p:attrNameLst>
                                          <p:attrName>style.visibility</p:attrName>
                                        </p:attrNameLst>
                                      </p:cBhvr>
                                      <p:to>
                                        <p:strVal val="visible"/>
                                      </p:to>
                                    </p:set>
                                    <p:animEffect transition="in" filter="box(out)">
                                      <p:cBhvr>
                                        <p:cTn id="11" dur="500"/>
                                        <p:tgtEl>
                                          <p:spTgt spid="2253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1" fill="hold" nodeType="clickEffect">
                                  <p:stCondLst>
                                    <p:cond delay="0"/>
                                  </p:stCondLst>
                                  <p:childTnLst>
                                    <p:set>
                                      <p:cBhvr>
                                        <p:cTn id="15" dur="1" fill="hold">
                                          <p:stCondLst>
                                            <p:cond delay="0"/>
                                          </p:stCondLst>
                                        </p:cTn>
                                        <p:tgtEl>
                                          <p:spTgt spid="22531"/>
                                        </p:tgtEl>
                                        <p:attrNameLst>
                                          <p:attrName>style.visibility</p:attrName>
                                        </p:attrNameLst>
                                      </p:cBhvr>
                                      <p:to>
                                        <p:strVal val="visible"/>
                                      </p:to>
                                    </p:set>
                                    <p:anim calcmode="lin" valueType="num">
                                      <p:cBhvr additive="base">
                                        <p:cTn id="16" dur="500" fill="hold"/>
                                        <p:tgtEl>
                                          <p:spTgt spid="22531"/>
                                        </p:tgtEl>
                                        <p:attrNameLst>
                                          <p:attrName>ppt_x</p:attrName>
                                        </p:attrNameLst>
                                      </p:cBhvr>
                                      <p:tavLst>
                                        <p:tav tm="0">
                                          <p:val>
                                            <p:strVal val="#ppt_x"/>
                                          </p:val>
                                        </p:tav>
                                        <p:tav tm="100000">
                                          <p:val>
                                            <p:strVal val="#ppt_x"/>
                                          </p:val>
                                        </p:tav>
                                      </p:tavLst>
                                    </p:anim>
                                    <p:anim calcmode="lin" valueType="num">
                                      <p:cBhvr additive="base">
                                        <p:cTn id="17" dur="500" fill="hold"/>
                                        <p:tgtEl>
                                          <p:spTgt spid="22531"/>
                                        </p:tgtEl>
                                        <p:attrNameLst>
                                          <p:attrName>ppt_y</p:attrName>
                                        </p:attrNameLst>
                                      </p:cBhvr>
                                      <p:tavLst>
                                        <p:tav tm="0">
                                          <p:val>
                                            <p:strVal val="0-#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22530"/>
                                        </p:tgtEl>
                                        <p:attrNameLst>
                                          <p:attrName>style.visibility</p:attrName>
                                        </p:attrNameLst>
                                      </p:cBhvr>
                                      <p:to>
                                        <p:strVal val="visible"/>
                                      </p:to>
                                    </p:set>
                                    <p:anim calcmode="lin" valueType="num">
                                      <p:cBhvr additive="base">
                                        <p:cTn id="22" dur="500" fill="hold"/>
                                        <p:tgtEl>
                                          <p:spTgt spid="22530"/>
                                        </p:tgtEl>
                                        <p:attrNameLst>
                                          <p:attrName>ppt_x</p:attrName>
                                        </p:attrNameLst>
                                      </p:cBhvr>
                                      <p:tavLst>
                                        <p:tav tm="0">
                                          <p:val>
                                            <p:strVal val="#ppt_x"/>
                                          </p:val>
                                        </p:tav>
                                        <p:tav tm="100000">
                                          <p:val>
                                            <p:strVal val="#ppt_x"/>
                                          </p:val>
                                        </p:tav>
                                      </p:tavLst>
                                    </p:anim>
                                    <p:anim calcmode="lin" valueType="num">
                                      <p:cBhvr additive="base">
                                        <p:cTn id="23" dur="500" fill="hold"/>
                                        <p:tgtEl>
                                          <p:spTgt spid="225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a:xfrm>
            <a:off x="2382838" y="866775"/>
            <a:ext cx="6935787" cy="1562100"/>
          </a:xfrm>
        </p:spPr>
        <p:txBody>
          <a:bodyPr lIns="126435" tIns="72248" rIns="126435" bIns="72248"/>
          <a:lstStyle/>
          <a:p>
            <a:pPr algn="l" defTabSz="1300163" eaLnBrk="1"/>
            <a:r>
              <a:rPr lang="en-US" altLang="en-US" sz="4500">
                <a:solidFill>
                  <a:srgbClr val="1F6896"/>
                </a:solidFill>
                <a:latin typeface="Arial" panose="020B0604020202020204" pitchFamily="34" charset="0"/>
                <a:cs typeface="Arial" panose="020B0604020202020204" pitchFamily="34" charset="0"/>
                <a:sym typeface="Arial" panose="020B0604020202020204" pitchFamily="34" charset="0"/>
              </a:rPr>
              <a:t>Writing a six-word memoir...</a:t>
            </a:r>
            <a:endParaRPr lang="en-US" altLang="en-US"/>
          </a:p>
        </p:txBody>
      </p:sp>
      <p:sp>
        <p:nvSpPr>
          <p:cNvPr id="4098" name="Rectangle 2"/>
          <p:cNvSpPr>
            <a:spLocks noGrp="1" noChangeArrowheads="1"/>
          </p:cNvSpPr>
          <p:nvPr>
            <p:ph type="body" idx="1"/>
          </p:nvPr>
        </p:nvSpPr>
        <p:spPr>
          <a:xfrm>
            <a:off x="2432050" y="2613025"/>
            <a:ext cx="7316788" cy="6650038"/>
          </a:xfrm>
        </p:spPr>
        <p:txBody>
          <a:bodyPr lIns="126435" tIns="72248" rIns="126435" bIns="72248" anchor="t"/>
          <a:lstStyle/>
          <a:p>
            <a:pPr marL="0" indent="0" defTabSz="1300163" eaLnBrk="1">
              <a:lnSpc>
                <a:spcPct val="90000"/>
              </a:lnSpc>
              <a:spcBef>
                <a:spcPts val="700"/>
              </a:spcBef>
              <a:buSzTx/>
              <a:buFontTx/>
              <a:buNone/>
            </a:pPr>
            <a:r>
              <a:rPr lang="en-US" altLang="en-US" sz="2400">
                <a:solidFill>
                  <a:srgbClr val="FFFFFF"/>
                </a:solidFill>
                <a:latin typeface="Arial" panose="020B0604020202020204" pitchFamily="34" charset="0"/>
                <a:cs typeface="Arial" panose="020B0604020202020204" pitchFamily="34" charset="0"/>
                <a:sym typeface="Arial" panose="020B0604020202020204" pitchFamily="34" charset="0"/>
              </a:rPr>
              <a:t>      </a:t>
            </a:r>
            <a:r>
              <a:rPr lang="en-US" altLang="en-US" sz="2200">
                <a:solidFill>
                  <a:srgbClr val="292929"/>
                </a:solidFill>
                <a:latin typeface="Arial" panose="020B0604020202020204" pitchFamily="34" charset="0"/>
                <a:cs typeface="Arial" panose="020B0604020202020204" pitchFamily="34" charset="0"/>
                <a:sym typeface="Arial" panose="020B0604020202020204" pitchFamily="34" charset="0"/>
              </a:rPr>
              <a:t>In November 2006, writer and editor Larry Smith issued a challenge to fans of his Web publication, SMITH Magazine. </a:t>
            </a:r>
          </a:p>
          <a:p>
            <a:pPr marL="0" indent="0" defTabSz="1300163" eaLnBrk="1">
              <a:lnSpc>
                <a:spcPct val="90000"/>
              </a:lnSpc>
              <a:spcBef>
                <a:spcPts val="700"/>
              </a:spcBef>
              <a:buSzTx/>
              <a:buFontTx/>
              <a:buNone/>
            </a:pPr>
            <a:endParaRPr lang="en-US" altLang="en-US" sz="2200">
              <a:solidFill>
                <a:srgbClr val="292929"/>
              </a:solidFill>
              <a:latin typeface="Arial" panose="020B0604020202020204" pitchFamily="34" charset="0"/>
              <a:cs typeface="Arial" panose="020B0604020202020204" pitchFamily="34" charset="0"/>
              <a:sym typeface="Arial" panose="020B0604020202020204" pitchFamily="34" charset="0"/>
            </a:endParaRPr>
          </a:p>
          <a:p>
            <a:pPr marL="0" indent="0" defTabSz="1300163" eaLnBrk="1">
              <a:lnSpc>
                <a:spcPct val="90000"/>
              </a:lnSpc>
              <a:spcBef>
                <a:spcPts val="700"/>
              </a:spcBef>
              <a:buSzTx/>
              <a:buFontTx/>
              <a:buNone/>
            </a:pPr>
            <a:r>
              <a:rPr lang="en-US" altLang="en-US" sz="2200">
                <a:solidFill>
                  <a:srgbClr val="292929"/>
                </a:solidFill>
                <a:latin typeface="Arial" panose="020B0604020202020204" pitchFamily="34" charset="0"/>
                <a:cs typeface="Arial" panose="020B0604020202020204" pitchFamily="34" charset="0"/>
                <a:sym typeface="Arial" panose="020B0604020202020204" pitchFamily="34" charset="0"/>
              </a:rPr>
              <a:t>Inspired by Ernest Hemingway's legendary shortest of short stories </a:t>
            </a:r>
            <a:r>
              <a:rPr lang="en-US" altLang="en-US" sz="2200" b="1">
                <a:solidFill>
                  <a:srgbClr val="E44545"/>
                </a:solidFill>
                <a:latin typeface="Arial" panose="020B0604020202020204" pitchFamily="34" charset="0"/>
                <a:cs typeface="Arial" panose="020B0604020202020204" pitchFamily="34" charset="0"/>
                <a:sym typeface="Arial" panose="020B0604020202020204" pitchFamily="34" charset="0"/>
              </a:rPr>
              <a:t>("For sale: Baby shoes, never worn")</a:t>
            </a:r>
            <a:r>
              <a:rPr lang="en-US" altLang="en-US" sz="2200">
                <a:solidFill>
                  <a:srgbClr val="292929"/>
                </a:solidFill>
                <a:latin typeface="Arial" panose="020B0604020202020204" pitchFamily="34" charset="0"/>
                <a:cs typeface="Arial" panose="020B0604020202020204" pitchFamily="34" charset="0"/>
                <a:sym typeface="Arial" panose="020B0604020202020204" pitchFamily="34" charset="0"/>
              </a:rPr>
              <a:t>, Smith asked his readers to describe their lives in six words. The Six-Word Memoir contest officially ended after a month, but the stories kept coming. </a:t>
            </a:r>
          </a:p>
          <a:p>
            <a:pPr marL="0" indent="0" defTabSz="1300163" eaLnBrk="1">
              <a:lnSpc>
                <a:spcPct val="90000"/>
              </a:lnSpc>
              <a:spcBef>
                <a:spcPts val="700"/>
              </a:spcBef>
              <a:buSzTx/>
              <a:buFontTx/>
              <a:buNone/>
            </a:pPr>
            <a:endParaRPr lang="en-US" altLang="en-US" sz="2200">
              <a:solidFill>
                <a:srgbClr val="292929"/>
              </a:solidFill>
              <a:latin typeface="Arial" panose="020B0604020202020204" pitchFamily="34" charset="0"/>
              <a:cs typeface="Arial" panose="020B0604020202020204" pitchFamily="34" charset="0"/>
              <a:sym typeface="Arial" panose="020B0604020202020204" pitchFamily="34" charset="0"/>
            </a:endParaRPr>
          </a:p>
          <a:p>
            <a:pPr marL="0" indent="0" defTabSz="1300163" eaLnBrk="1">
              <a:lnSpc>
                <a:spcPct val="90000"/>
              </a:lnSpc>
              <a:spcBef>
                <a:spcPts val="700"/>
              </a:spcBef>
              <a:buSzTx/>
              <a:buFontTx/>
              <a:buNone/>
            </a:pPr>
            <a:r>
              <a:rPr lang="en-US" altLang="en-US" sz="2200">
                <a:solidFill>
                  <a:srgbClr val="292929"/>
                </a:solidFill>
                <a:latin typeface="Arial" panose="020B0604020202020204" pitchFamily="34" charset="0"/>
                <a:cs typeface="Arial" panose="020B0604020202020204" pitchFamily="34" charset="0"/>
                <a:sym typeface="Arial" panose="020B0604020202020204" pitchFamily="34" charset="0"/>
              </a:rPr>
              <a:t>Five years on, participants have contributed more than half a million mini-memoirs. Smith has published five compilations of the intensely personal accounts and continues his online quest to spark the creativity of aspiring writers. </a:t>
            </a:r>
          </a:p>
          <a:p>
            <a:pPr marL="0" indent="0" defTabSz="1300163" eaLnBrk="1">
              <a:lnSpc>
                <a:spcPct val="90000"/>
              </a:lnSpc>
              <a:spcBef>
                <a:spcPts val="700"/>
              </a:spcBef>
              <a:buSzTx/>
              <a:buFontTx/>
              <a:buNone/>
            </a:pPr>
            <a:endParaRPr lang="en-US" altLang="en-US" sz="2200">
              <a:solidFill>
                <a:srgbClr val="292929"/>
              </a:solidFill>
              <a:latin typeface="Arial" panose="020B0604020202020204" pitchFamily="34" charset="0"/>
              <a:cs typeface="Arial" panose="020B0604020202020204" pitchFamily="34" charset="0"/>
              <a:sym typeface="Arial" panose="020B0604020202020204" pitchFamily="34" charset="0"/>
            </a:endParaRPr>
          </a:p>
          <a:p>
            <a:pPr marL="0" indent="0" defTabSz="1300163" eaLnBrk="1">
              <a:lnSpc>
                <a:spcPct val="90000"/>
              </a:lnSpc>
              <a:spcBef>
                <a:spcPts val="700"/>
              </a:spcBef>
              <a:buSzTx/>
              <a:buFontTx/>
              <a:buNone/>
            </a:pPr>
            <a:r>
              <a:rPr lang="en-US" altLang="en-US" sz="2200" b="1">
                <a:solidFill>
                  <a:srgbClr val="001940"/>
                </a:solidFill>
                <a:latin typeface="Arial" panose="020B0604020202020204" pitchFamily="34" charset="0"/>
                <a:cs typeface="Arial" panose="020B0604020202020204" pitchFamily="34" charset="0"/>
                <a:sym typeface="Arial" panose="020B0604020202020204" pitchFamily="34" charset="0"/>
              </a:rPr>
              <a:t>"There is inspiration everywhere," he says. "Even if you don't think you're a storyteller, you are."</a:t>
            </a:r>
            <a:endParaRPr lang="en-US" altLang="en-US" sz="1500" b="1">
              <a:solidFill>
                <a:srgbClr val="001940"/>
              </a:solidFill>
              <a:latin typeface="Arial" panose="020B0604020202020204" pitchFamily="34" charset="0"/>
              <a:cs typeface="Arial" panose="020B0604020202020204" pitchFamily="34" charset="0"/>
              <a:sym typeface="Arial" panose="020B0604020202020204" pitchFamily="34" charset="0"/>
            </a:endParaRPr>
          </a:p>
          <a:p>
            <a:pPr marL="0" indent="0" defTabSz="1300163" eaLnBrk="1">
              <a:lnSpc>
                <a:spcPct val="90000"/>
              </a:lnSpc>
              <a:spcBef>
                <a:spcPts val="700"/>
              </a:spcBef>
              <a:buSzTx/>
              <a:buFontTx/>
              <a:buNone/>
            </a:pPr>
            <a:endParaRPr lang="en-US" altLang="en-US" sz="2200">
              <a:solidFill>
                <a:srgbClr val="292929"/>
              </a:solidFill>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098">
                                            <p:txEl>
                                              <p:pRg st="0" end="0"/>
                                            </p:txEl>
                                          </p:spTgt>
                                        </p:tgtEl>
                                        <p:attrNameLst>
                                          <p:attrName>style.visibility</p:attrName>
                                        </p:attrNameLst>
                                      </p:cBhvr>
                                      <p:to>
                                        <p:strVal val="visible"/>
                                      </p:to>
                                    </p:set>
                                    <p:anim calcmode="lin" valueType="num">
                                      <p:cBhvr additive="base">
                                        <p:cTn id="7" dur="500" fill="hold"/>
                                        <p:tgtEl>
                                          <p:spTgt spid="40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8">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098">
                                            <p:txEl>
                                              <p:pRg st="2" end="2"/>
                                            </p:txEl>
                                          </p:spTgt>
                                        </p:tgtEl>
                                        <p:attrNameLst>
                                          <p:attrName>style.visibility</p:attrName>
                                        </p:attrNameLst>
                                      </p:cBhvr>
                                      <p:to>
                                        <p:strVal val="visible"/>
                                      </p:to>
                                    </p:set>
                                    <p:anim calcmode="lin" valueType="num">
                                      <p:cBhvr additive="base">
                                        <p:cTn id="12" dur="500" fill="hold"/>
                                        <p:tgtEl>
                                          <p:spTgt spid="4098">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098">
                                            <p:txEl>
                                              <p:pRg st="2" end="2"/>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098">
                                            <p:txEl>
                                              <p:pRg st="4" end="4"/>
                                            </p:txEl>
                                          </p:spTgt>
                                        </p:tgtEl>
                                        <p:attrNameLst>
                                          <p:attrName>style.visibility</p:attrName>
                                        </p:attrNameLst>
                                      </p:cBhvr>
                                      <p:to>
                                        <p:strVal val="visible"/>
                                      </p:to>
                                    </p:set>
                                    <p:anim calcmode="lin" valueType="num">
                                      <p:cBhvr additive="base">
                                        <p:cTn id="17" dur="500" fill="hold"/>
                                        <p:tgtEl>
                                          <p:spTgt spid="4098">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098">
                                            <p:txEl>
                                              <p:pRg st="4" end="4"/>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098">
                                            <p:txEl>
                                              <p:pRg st="6" end="6"/>
                                            </p:txEl>
                                          </p:spTgt>
                                        </p:tgtEl>
                                        <p:attrNameLst>
                                          <p:attrName>style.visibility</p:attrName>
                                        </p:attrNameLst>
                                      </p:cBhvr>
                                      <p:to>
                                        <p:strVal val="visible"/>
                                      </p:to>
                                    </p:set>
                                    <p:anim calcmode="lin" valueType="num">
                                      <p:cBhvr additive="base">
                                        <p:cTn id="22" dur="500" fill="hold"/>
                                        <p:tgtEl>
                                          <p:spTgt spid="4098">
                                            <p:txEl>
                                              <p:pRg st="6" end="6"/>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09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autoUpdateAnimBg="0" advAuto="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a:xfrm>
            <a:off x="2382838" y="866775"/>
            <a:ext cx="6935787" cy="885825"/>
          </a:xfrm>
        </p:spPr>
        <p:txBody>
          <a:bodyPr lIns="126435" tIns="72248" rIns="126435" bIns="72248"/>
          <a:lstStyle/>
          <a:p>
            <a:pPr algn="l" defTabSz="1300163" eaLnBrk="1"/>
            <a:r>
              <a:rPr lang="en-US" altLang="en-US" sz="4500">
                <a:solidFill>
                  <a:srgbClr val="1F6896"/>
                </a:solidFill>
                <a:latin typeface="Arial" panose="020B0604020202020204" pitchFamily="34" charset="0"/>
                <a:cs typeface="Arial" panose="020B0604020202020204" pitchFamily="34" charset="0"/>
                <a:sym typeface="Arial" panose="020B0604020202020204" pitchFamily="34" charset="0"/>
              </a:rPr>
              <a:t>Six-word memoirs...</a:t>
            </a:r>
            <a:endParaRPr lang="en-US" altLang="en-US"/>
          </a:p>
        </p:txBody>
      </p:sp>
      <p:sp>
        <p:nvSpPr>
          <p:cNvPr id="5122" name="Rectangle 2"/>
          <p:cNvSpPr>
            <a:spLocks noGrp="1" noChangeArrowheads="1"/>
          </p:cNvSpPr>
          <p:nvPr>
            <p:ph type="body" idx="1"/>
          </p:nvPr>
        </p:nvSpPr>
        <p:spPr>
          <a:xfrm>
            <a:off x="2311400" y="1752600"/>
            <a:ext cx="7165975" cy="7165975"/>
          </a:xfrm>
        </p:spPr>
        <p:txBody>
          <a:bodyPr lIns="126435" tIns="72248" rIns="126435" bIns="72248" anchor="t"/>
          <a:lstStyle/>
          <a:p>
            <a:pPr marL="0" indent="0" defTabSz="1300163" eaLnBrk="1">
              <a:lnSpc>
                <a:spcPct val="90000"/>
              </a:lnSpc>
              <a:spcBef>
                <a:spcPts val="700"/>
              </a:spcBef>
              <a:buSzTx/>
              <a:buFontTx/>
              <a:buNone/>
            </a:pPr>
            <a:r>
              <a:rPr lang="en-US" altLang="en-US" sz="2100" b="1">
                <a:latin typeface="Arial" panose="020B0604020202020204" pitchFamily="34" charset="0"/>
                <a:cs typeface="Arial" panose="020B0604020202020204" pitchFamily="34" charset="0"/>
                <a:sym typeface="Arial" panose="020B0604020202020204" pitchFamily="34" charset="0"/>
              </a:rPr>
              <a:t>Dolores Tuffin  </a:t>
            </a:r>
          </a:p>
          <a:p>
            <a:pPr marL="0" indent="0" defTabSz="1300163" eaLnBrk="1">
              <a:lnSpc>
                <a:spcPct val="90000"/>
              </a:lnSpc>
              <a:spcBef>
                <a:spcPts val="700"/>
              </a:spcBef>
              <a:buSzTx/>
              <a:buFontTx/>
              <a:buNone/>
            </a:pPr>
            <a:r>
              <a:rPr lang="en-US" altLang="en-US" sz="2100" b="1">
                <a:latin typeface="Arial" panose="020B0604020202020204" pitchFamily="34" charset="0"/>
                <a:cs typeface="Arial" panose="020B0604020202020204" pitchFamily="34" charset="0"/>
                <a:sym typeface="Arial" panose="020B0604020202020204" pitchFamily="34" charset="0"/>
              </a:rPr>
              <a:t>Free falling, ready for my future</a:t>
            </a:r>
          </a:p>
          <a:p>
            <a:pPr marL="0" indent="0" defTabSz="1300163" eaLnBrk="1">
              <a:lnSpc>
                <a:spcPct val="90000"/>
              </a:lnSpc>
              <a:spcBef>
                <a:spcPts val="700"/>
              </a:spcBef>
              <a:buSzTx/>
              <a:buFontTx/>
              <a:buNone/>
            </a:pPr>
            <a:endParaRPr lang="en-US" altLang="en-US" sz="2100" b="1">
              <a:latin typeface="Arial" panose="020B0604020202020204" pitchFamily="34" charset="0"/>
              <a:cs typeface="Arial" panose="020B0604020202020204" pitchFamily="34" charset="0"/>
              <a:sym typeface="Arial" panose="020B0604020202020204" pitchFamily="34" charset="0"/>
            </a:endParaRPr>
          </a:p>
          <a:p>
            <a:pPr marL="0" indent="0" defTabSz="1300163" eaLnBrk="1">
              <a:lnSpc>
                <a:spcPct val="90000"/>
              </a:lnSpc>
              <a:spcBef>
                <a:spcPts val="700"/>
              </a:spcBef>
              <a:buSzTx/>
              <a:buFontTx/>
              <a:buNone/>
            </a:pPr>
            <a:r>
              <a:rPr lang="en-US" altLang="en-US" sz="2100" b="1">
                <a:latin typeface="Arial" panose="020B0604020202020204" pitchFamily="34" charset="0"/>
                <a:cs typeface="Arial" panose="020B0604020202020204" pitchFamily="34" charset="0"/>
                <a:sym typeface="Arial" panose="020B0604020202020204" pitchFamily="34" charset="0"/>
              </a:rPr>
              <a:t>Jennifer Boire  </a:t>
            </a:r>
          </a:p>
          <a:p>
            <a:pPr marL="0" indent="0" defTabSz="1300163" eaLnBrk="1">
              <a:lnSpc>
                <a:spcPct val="90000"/>
              </a:lnSpc>
              <a:spcBef>
                <a:spcPts val="700"/>
              </a:spcBef>
              <a:buSzTx/>
              <a:buFontTx/>
              <a:buNone/>
            </a:pPr>
            <a:r>
              <a:rPr lang="en-US" altLang="en-US" sz="2100" b="1">
                <a:latin typeface="Arial" panose="020B0604020202020204" pitchFamily="34" charset="0"/>
                <a:cs typeface="Arial" panose="020B0604020202020204" pitchFamily="34" charset="0"/>
                <a:sym typeface="Arial" panose="020B0604020202020204" pitchFamily="34" charset="0"/>
              </a:rPr>
              <a:t>Spiritual being having a human experience</a:t>
            </a:r>
          </a:p>
          <a:p>
            <a:pPr marL="0" indent="0" defTabSz="1300163" eaLnBrk="1">
              <a:lnSpc>
                <a:spcPct val="90000"/>
              </a:lnSpc>
              <a:spcBef>
                <a:spcPts val="700"/>
              </a:spcBef>
              <a:buSzTx/>
              <a:buFontTx/>
              <a:buNone/>
            </a:pPr>
            <a:endParaRPr lang="en-US" altLang="en-US" sz="2100" b="1">
              <a:latin typeface="Arial" panose="020B0604020202020204" pitchFamily="34" charset="0"/>
              <a:cs typeface="Arial" panose="020B0604020202020204" pitchFamily="34" charset="0"/>
              <a:sym typeface="Arial" panose="020B0604020202020204" pitchFamily="34" charset="0"/>
            </a:endParaRPr>
          </a:p>
          <a:p>
            <a:pPr marL="0" indent="0" defTabSz="1300163" eaLnBrk="1">
              <a:lnSpc>
                <a:spcPct val="90000"/>
              </a:lnSpc>
              <a:spcBef>
                <a:spcPts val="700"/>
              </a:spcBef>
              <a:buSzTx/>
              <a:buFontTx/>
              <a:buNone/>
            </a:pPr>
            <a:r>
              <a:rPr lang="en-US" altLang="en-US" sz="2100" b="1">
                <a:latin typeface="Arial" panose="020B0604020202020204" pitchFamily="34" charset="0"/>
                <a:cs typeface="Arial" panose="020B0604020202020204" pitchFamily="34" charset="0"/>
                <a:sym typeface="Arial" panose="020B0604020202020204" pitchFamily="34" charset="0"/>
              </a:rPr>
              <a:t>Snabors </a:t>
            </a:r>
          </a:p>
          <a:p>
            <a:pPr marL="0" indent="0" defTabSz="1300163" eaLnBrk="1">
              <a:lnSpc>
                <a:spcPct val="90000"/>
              </a:lnSpc>
              <a:spcBef>
                <a:spcPts val="700"/>
              </a:spcBef>
              <a:buSzTx/>
              <a:buFontTx/>
              <a:buNone/>
            </a:pPr>
            <a:r>
              <a:rPr lang="en-US" altLang="en-US" sz="2100" b="1">
                <a:latin typeface="Arial" panose="020B0604020202020204" pitchFamily="34" charset="0"/>
                <a:cs typeface="Arial" panose="020B0604020202020204" pitchFamily="34" charset="0"/>
                <a:sym typeface="Arial" panose="020B0604020202020204" pitchFamily="34" charset="0"/>
              </a:rPr>
              <a:t>Taking each step tenaciously and joyfully</a:t>
            </a:r>
          </a:p>
          <a:p>
            <a:pPr marL="0" indent="0" defTabSz="1300163" eaLnBrk="1">
              <a:lnSpc>
                <a:spcPct val="90000"/>
              </a:lnSpc>
              <a:spcBef>
                <a:spcPts val="700"/>
              </a:spcBef>
              <a:buSzTx/>
              <a:buFontTx/>
              <a:buNone/>
            </a:pPr>
            <a:endParaRPr lang="en-US" altLang="en-US" sz="2100" b="1">
              <a:latin typeface="Arial" panose="020B0604020202020204" pitchFamily="34" charset="0"/>
              <a:cs typeface="Arial" panose="020B0604020202020204" pitchFamily="34" charset="0"/>
              <a:sym typeface="Arial" panose="020B0604020202020204" pitchFamily="34" charset="0"/>
            </a:endParaRPr>
          </a:p>
          <a:p>
            <a:pPr marL="0" indent="0" defTabSz="1300163" eaLnBrk="1">
              <a:lnSpc>
                <a:spcPct val="90000"/>
              </a:lnSpc>
              <a:spcBef>
                <a:spcPts val="700"/>
              </a:spcBef>
              <a:buSzTx/>
              <a:buFontTx/>
              <a:buNone/>
            </a:pPr>
            <a:r>
              <a:rPr lang="en-US" altLang="en-US" sz="2100" b="1">
                <a:latin typeface="Arial" panose="020B0604020202020204" pitchFamily="34" charset="0"/>
                <a:cs typeface="Arial" panose="020B0604020202020204" pitchFamily="34" charset="0"/>
                <a:sym typeface="Arial" panose="020B0604020202020204" pitchFamily="34" charset="0"/>
              </a:rPr>
              <a:t>Cindy Starry</a:t>
            </a:r>
          </a:p>
          <a:p>
            <a:pPr marL="0" indent="0" defTabSz="1300163" eaLnBrk="1">
              <a:lnSpc>
                <a:spcPct val="90000"/>
              </a:lnSpc>
              <a:spcBef>
                <a:spcPts val="700"/>
              </a:spcBef>
              <a:buSzTx/>
              <a:buFontTx/>
              <a:buNone/>
            </a:pPr>
            <a:r>
              <a:rPr lang="en-US" altLang="en-US" sz="2100" b="1">
                <a:latin typeface="Arial" panose="020B0604020202020204" pitchFamily="34" charset="0"/>
                <a:cs typeface="Arial" panose="020B0604020202020204" pitchFamily="34" charset="0"/>
                <a:sym typeface="Arial" panose="020B0604020202020204" pitchFamily="34" charset="0"/>
              </a:rPr>
              <a:t>Flow within your heart's joy forever</a:t>
            </a:r>
          </a:p>
          <a:p>
            <a:pPr marL="0" indent="0" defTabSz="1300163" eaLnBrk="1">
              <a:lnSpc>
                <a:spcPct val="90000"/>
              </a:lnSpc>
              <a:spcBef>
                <a:spcPts val="700"/>
              </a:spcBef>
              <a:buSzTx/>
              <a:buFontTx/>
              <a:buNone/>
            </a:pPr>
            <a:endParaRPr lang="en-US" altLang="en-US" sz="2100" b="1">
              <a:latin typeface="Arial" panose="020B0604020202020204" pitchFamily="34" charset="0"/>
              <a:cs typeface="Arial" panose="020B0604020202020204" pitchFamily="34" charset="0"/>
              <a:sym typeface="Arial" panose="020B0604020202020204" pitchFamily="34" charset="0"/>
            </a:endParaRPr>
          </a:p>
          <a:p>
            <a:pPr marL="0" indent="0" defTabSz="1300163" eaLnBrk="1">
              <a:lnSpc>
                <a:spcPct val="90000"/>
              </a:lnSpc>
              <a:spcBef>
                <a:spcPts val="700"/>
              </a:spcBef>
              <a:buSzTx/>
              <a:buFontTx/>
              <a:buNone/>
            </a:pPr>
            <a:r>
              <a:rPr lang="en-US" altLang="en-US" sz="2100" b="1">
                <a:latin typeface="Arial" panose="020B0604020202020204" pitchFamily="34" charset="0"/>
                <a:cs typeface="Arial" panose="020B0604020202020204" pitchFamily="34" charset="0"/>
                <a:sym typeface="Arial" panose="020B0604020202020204" pitchFamily="34" charset="0"/>
              </a:rPr>
              <a:t>danisue1</a:t>
            </a:r>
          </a:p>
          <a:p>
            <a:pPr marL="0" indent="0" defTabSz="1300163" eaLnBrk="1">
              <a:lnSpc>
                <a:spcPct val="90000"/>
              </a:lnSpc>
              <a:spcBef>
                <a:spcPts val="700"/>
              </a:spcBef>
              <a:buSzTx/>
              <a:buFontTx/>
              <a:buNone/>
            </a:pPr>
            <a:r>
              <a:rPr lang="en-US" altLang="en-US" sz="2100" b="1">
                <a:latin typeface="Arial" panose="020B0604020202020204" pitchFamily="34" charset="0"/>
                <a:cs typeface="Arial" panose="020B0604020202020204" pitchFamily="34" charset="0"/>
                <a:sym typeface="Arial" panose="020B0604020202020204" pitchFamily="34" charset="0"/>
              </a:rPr>
              <a:t>Hula hooping life, looking for balance</a:t>
            </a:r>
          </a:p>
          <a:p>
            <a:pPr marL="0" indent="0" defTabSz="1300163" eaLnBrk="1">
              <a:lnSpc>
                <a:spcPct val="90000"/>
              </a:lnSpc>
              <a:spcBef>
                <a:spcPts val="700"/>
              </a:spcBef>
              <a:buSzTx/>
              <a:buFontTx/>
              <a:buNone/>
            </a:pPr>
            <a:endParaRPr lang="en-US" altLang="en-US" sz="2100" b="1">
              <a:latin typeface="Arial" panose="020B0604020202020204" pitchFamily="34" charset="0"/>
              <a:cs typeface="Arial" panose="020B0604020202020204" pitchFamily="34" charset="0"/>
              <a:sym typeface="Arial" panose="020B0604020202020204" pitchFamily="34" charset="0"/>
            </a:endParaRPr>
          </a:p>
          <a:p>
            <a:pPr marL="0" indent="0" defTabSz="1300163" eaLnBrk="1">
              <a:lnSpc>
                <a:spcPct val="90000"/>
              </a:lnSpc>
              <a:spcBef>
                <a:spcPts val="700"/>
              </a:spcBef>
              <a:buSzTx/>
              <a:buFontTx/>
              <a:buNone/>
            </a:pPr>
            <a:r>
              <a:rPr lang="en-US" altLang="en-US" sz="2100" b="1">
                <a:latin typeface="Arial" panose="020B0604020202020204" pitchFamily="34" charset="0"/>
                <a:cs typeface="Arial" panose="020B0604020202020204" pitchFamily="34" charset="0"/>
                <a:sym typeface="Arial" panose="020B0604020202020204" pitchFamily="34" charset="0"/>
              </a:rPr>
              <a:t>leslie_bal</a:t>
            </a:r>
          </a:p>
          <a:p>
            <a:pPr marL="0" indent="0" defTabSz="1300163" eaLnBrk="1">
              <a:lnSpc>
                <a:spcPct val="90000"/>
              </a:lnSpc>
              <a:spcBef>
                <a:spcPts val="700"/>
              </a:spcBef>
              <a:buSzTx/>
              <a:buFontTx/>
              <a:buNone/>
            </a:pPr>
            <a:r>
              <a:rPr lang="en-US" altLang="en-US" sz="2100" b="1">
                <a:latin typeface="Arial" panose="020B0604020202020204" pitchFamily="34" charset="0"/>
                <a:cs typeface="Arial" panose="020B0604020202020204" pitchFamily="34" charset="0"/>
                <a:sym typeface="Arial" panose="020B0604020202020204" pitchFamily="34" charset="0"/>
              </a:rPr>
              <a:t>nobody loves you like your mother!?!?!?!</a:t>
            </a:r>
          </a:p>
          <a:p>
            <a:pPr marL="0" indent="0" defTabSz="1300163" eaLnBrk="1">
              <a:lnSpc>
                <a:spcPct val="90000"/>
              </a:lnSpc>
              <a:spcBef>
                <a:spcPts val="700"/>
              </a:spcBef>
              <a:buSzTx/>
              <a:buFontTx/>
              <a:buNone/>
            </a:pPr>
            <a:endParaRPr lang="en-US" altLang="en-US" sz="2100" b="1">
              <a:latin typeface="Arial" panose="020B0604020202020204" pitchFamily="34" charset="0"/>
              <a:cs typeface="Arial" panose="020B0604020202020204" pitchFamily="34" charset="0"/>
              <a:sym typeface="Arial" panose="020B0604020202020204" pitchFamily="34" charset="0"/>
            </a:endParaRPr>
          </a:p>
          <a:p>
            <a:pPr marL="0" indent="0" defTabSz="1300163" eaLnBrk="1">
              <a:lnSpc>
                <a:spcPct val="90000"/>
              </a:lnSpc>
              <a:spcBef>
                <a:spcPts val="700"/>
              </a:spcBef>
              <a:buSzTx/>
              <a:buFontTx/>
              <a:buNone/>
            </a:pPr>
            <a:r>
              <a:rPr lang="en-US" altLang="en-US" sz="2100" b="1">
                <a:latin typeface="Arial" panose="020B0604020202020204" pitchFamily="34" charset="0"/>
                <a:cs typeface="Arial" panose="020B0604020202020204" pitchFamily="34" charset="0"/>
                <a:sym typeface="Arial" panose="020B0604020202020204" pitchFamily="34" charset="0"/>
              </a:rPr>
              <a:t>samiam_am</a:t>
            </a:r>
          </a:p>
          <a:p>
            <a:pPr marL="0" indent="0" defTabSz="1300163" eaLnBrk="1">
              <a:lnSpc>
                <a:spcPct val="90000"/>
              </a:lnSpc>
              <a:spcBef>
                <a:spcPts val="700"/>
              </a:spcBef>
              <a:buSzTx/>
              <a:buFontTx/>
              <a:buNone/>
            </a:pPr>
            <a:r>
              <a:rPr lang="en-US" altLang="en-US" sz="2100" b="1">
                <a:latin typeface="Arial" panose="020B0604020202020204" pitchFamily="34" charset="0"/>
                <a:cs typeface="Arial" panose="020B0604020202020204" pitchFamily="34" charset="0"/>
                <a:sym typeface="Arial" panose="020B0604020202020204" pitchFamily="34" charset="0"/>
              </a:rPr>
              <a:t>Searching, finding, winning, losing, happy, sad!</a:t>
            </a:r>
            <a:endParaRPr lang="en-US" altLang="en-US" sz="1900" b="1">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anim calcmode="lin" valueType="num">
                                      <p:cBhvr additive="base">
                                        <p:cTn id="7" dur="500" fill="hold"/>
                                        <p:tgtEl>
                                          <p:spTgt spid="51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2">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122">
                                            <p:txEl>
                                              <p:pRg st="1" end="1"/>
                                            </p:txEl>
                                          </p:spTgt>
                                        </p:tgtEl>
                                        <p:attrNameLst>
                                          <p:attrName>style.visibility</p:attrName>
                                        </p:attrNameLst>
                                      </p:cBhvr>
                                      <p:to>
                                        <p:strVal val="visible"/>
                                      </p:to>
                                    </p:set>
                                    <p:anim calcmode="lin" valueType="num">
                                      <p:cBhvr additive="base">
                                        <p:cTn id="12" dur="500" fill="hold"/>
                                        <p:tgtEl>
                                          <p:spTgt spid="5122">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122">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122">
                                            <p:txEl>
                                              <p:pRg st="3" end="3"/>
                                            </p:txEl>
                                          </p:spTgt>
                                        </p:tgtEl>
                                        <p:attrNameLst>
                                          <p:attrName>style.visibility</p:attrName>
                                        </p:attrNameLst>
                                      </p:cBhvr>
                                      <p:to>
                                        <p:strVal val="visible"/>
                                      </p:to>
                                    </p:set>
                                    <p:anim calcmode="lin" valueType="num">
                                      <p:cBhvr additive="base">
                                        <p:cTn id="17" dur="500" fill="hold"/>
                                        <p:tgtEl>
                                          <p:spTgt spid="5122">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122">
                                            <p:txEl>
                                              <p:pRg st="3" end="3"/>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5122">
                                            <p:txEl>
                                              <p:pRg st="4" end="4"/>
                                            </p:txEl>
                                          </p:spTgt>
                                        </p:tgtEl>
                                        <p:attrNameLst>
                                          <p:attrName>style.visibility</p:attrName>
                                        </p:attrNameLst>
                                      </p:cBhvr>
                                      <p:to>
                                        <p:strVal val="visible"/>
                                      </p:to>
                                    </p:set>
                                    <p:anim calcmode="lin" valueType="num">
                                      <p:cBhvr additive="base">
                                        <p:cTn id="22" dur="500" fill="hold"/>
                                        <p:tgtEl>
                                          <p:spTgt spid="5122">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122">
                                            <p:txEl>
                                              <p:pRg st="4" end="4"/>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5122">
                                            <p:txEl>
                                              <p:pRg st="6" end="6"/>
                                            </p:txEl>
                                          </p:spTgt>
                                        </p:tgtEl>
                                        <p:attrNameLst>
                                          <p:attrName>style.visibility</p:attrName>
                                        </p:attrNameLst>
                                      </p:cBhvr>
                                      <p:to>
                                        <p:strVal val="visible"/>
                                      </p:to>
                                    </p:set>
                                    <p:anim calcmode="lin" valueType="num">
                                      <p:cBhvr additive="base">
                                        <p:cTn id="27" dur="500" fill="hold"/>
                                        <p:tgtEl>
                                          <p:spTgt spid="5122">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122">
                                            <p:txEl>
                                              <p:pRg st="6" end="6"/>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5122">
                                            <p:txEl>
                                              <p:pRg st="7" end="7"/>
                                            </p:txEl>
                                          </p:spTgt>
                                        </p:tgtEl>
                                        <p:attrNameLst>
                                          <p:attrName>style.visibility</p:attrName>
                                        </p:attrNameLst>
                                      </p:cBhvr>
                                      <p:to>
                                        <p:strVal val="visible"/>
                                      </p:to>
                                    </p:set>
                                    <p:anim calcmode="lin" valueType="num">
                                      <p:cBhvr additive="base">
                                        <p:cTn id="32" dur="500" fill="hold"/>
                                        <p:tgtEl>
                                          <p:spTgt spid="5122">
                                            <p:txEl>
                                              <p:pRg st="7" end="7"/>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122">
                                            <p:txEl>
                                              <p:pRg st="7" end="7"/>
                                            </p:txEl>
                                          </p:spTgt>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5122">
                                            <p:txEl>
                                              <p:pRg st="9" end="9"/>
                                            </p:txEl>
                                          </p:spTgt>
                                        </p:tgtEl>
                                        <p:attrNameLst>
                                          <p:attrName>style.visibility</p:attrName>
                                        </p:attrNameLst>
                                      </p:cBhvr>
                                      <p:to>
                                        <p:strVal val="visible"/>
                                      </p:to>
                                    </p:set>
                                    <p:anim calcmode="lin" valueType="num">
                                      <p:cBhvr additive="base">
                                        <p:cTn id="37" dur="500" fill="hold"/>
                                        <p:tgtEl>
                                          <p:spTgt spid="5122">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122">
                                            <p:txEl>
                                              <p:pRg st="9" end="9"/>
                                            </p:txEl>
                                          </p:spTgt>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5122">
                                            <p:txEl>
                                              <p:pRg st="10" end="10"/>
                                            </p:txEl>
                                          </p:spTgt>
                                        </p:tgtEl>
                                        <p:attrNameLst>
                                          <p:attrName>style.visibility</p:attrName>
                                        </p:attrNameLst>
                                      </p:cBhvr>
                                      <p:to>
                                        <p:strVal val="visible"/>
                                      </p:to>
                                    </p:set>
                                    <p:anim calcmode="lin" valueType="num">
                                      <p:cBhvr additive="base">
                                        <p:cTn id="42" dur="500" fill="hold"/>
                                        <p:tgtEl>
                                          <p:spTgt spid="5122">
                                            <p:txEl>
                                              <p:pRg st="10" end="1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122">
                                            <p:txEl>
                                              <p:pRg st="10" end="10"/>
                                            </p:txEl>
                                          </p:spTgt>
                                        </p:tgtEl>
                                        <p:attrNameLst>
                                          <p:attrName>ppt_y</p:attrName>
                                        </p:attrNameLst>
                                      </p:cBhvr>
                                      <p:tavLst>
                                        <p:tav tm="0">
                                          <p:val>
                                            <p:strVal val="1+#ppt_h/2"/>
                                          </p:val>
                                        </p:tav>
                                        <p:tav tm="100000">
                                          <p:val>
                                            <p:strVal val="#ppt_y"/>
                                          </p:val>
                                        </p:tav>
                                      </p:tavLst>
                                    </p:anim>
                                  </p:childTnLst>
                                </p:cTn>
                              </p:par>
                            </p:childTnLst>
                          </p:cTn>
                        </p:par>
                        <p:par>
                          <p:cTn id="44" fill="hold" nodeType="afterGroup">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5122">
                                            <p:txEl>
                                              <p:pRg st="12" end="12"/>
                                            </p:txEl>
                                          </p:spTgt>
                                        </p:tgtEl>
                                        <p:attrNameLst>
                                          <p:attrName>style.visibility</p:attrName>
                                        </p:attrNameLst>
                                      </p:cBhvr>
                                      <p:to>
                                        <p:strVal val="visible"/>
                                      </p:to>
                                    </p:set>
                                    <p:anim calcmode="lin" valueType="num">
                                      <p:cBhvr additive="base">
                                        <p:cTn id="47" dur="500" fill="hold"/>
                                        <p:tgtEl>
                                          <p:spTgt spid="5122">
                                            <p:txEl>
                                              <p:pRg st="12" end="1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122">
                                            <p:txEl>
                                              <p:pRg st="12" end="12"/>
                                            </p:txEl>
                                          </p:spTgt>
                                        </p:tgtEl>
                                        <p:attrNameLst>
                                          <p:attrName>ppt_y</p:attrName>
                                        </p:attrNameLst>
                                      </p:cBhvr>
                                      <p:tavLst>
                                        <p:tav tm="0">
                                          <p:val>
                                            <p:strVal val="1+#ppt_h/2"/>
                                          </p:val>
                                        </p:tav>
                                        <p:tav tm="100000">
                                          <p:val>
                                            <p:strVal val="#ppt_y"/>
                                          </p:val>
                                        </p:tav>
                                      </p:tavLst>
                                    </p:anim>
                                  </p:childTnLst>
                                </p:cTn>
                              </p:par>
                            </p:childTnLst>
                          </p:cTn>
                        </p:par>
                        <p:par>
                          <p:cTn id="49" fill="hold" nodeType="afterGroup">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5122">
                                            <p:txEl>
                                              <p:pRg st="13" end="13"/>
                                            </p:txEl>
                                          </p:spTgt>
                                        </p:tgtEl>
                                        <p:attrNameLst>
                                          <p:attrName>style.visibility</p:attrName>
                                        </p:attrNameLst>
                                      </p:cBhvr>
                                      <p:to>
                                        <p:strVal val="visible"/>
                                      </p:to>
                                    </p:set>
                                    <p:anim calcmode="lin" valueType="num">
                                      <p:cBhvr additive="base">
                                        <p:cTn id="52" dur="500" fill="hold"/>
                                        <p:tgtEl>
                                          <p:spTgt spid="5122">
                                            <p:txEl>
                                              <p:pRg st="13" end="13"/>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5122">
                                            <p:txEl>
                                              <p:pRg st="13" end="13"/>
                                            </p:txEl>
                                          </p:spTgt>
                                        </p:tgtEl>
                                        <p:attrNameLst>
                                          <p:attrName>ppt_y</p:attrName>
                                        </p:attrNameLst>
                                      </p:cBhvr>
                                      <p:tavLst>
                                        <p:tav tm="0">
                                          <p:val>
                                            <p:strVal val="1+#ppt_h/2"/>
                                          </p:val>
                                        </p:tav>
                                        <p:tav tm="100000">
                                          <p:val>
                                            <p:strVal val="#ppt_y"/>
                                          </p:val>
                                        </p:tav>
                                      </p:tavLst>
                                    </p:anim>
                                  </p:childTnLst>
                                </p:cTn>
                              </p:par>
                            </p:childTnLst>
                          </p:cTn>
                        </p:par>
                        <p:par>
                          <p:cTn id="54" fill="hold" nodeType="afterGroup">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5122">
                                            <p:txEl>
                                              <p:pRg st="15" end="15"/>
                                            </p:txEl>
                                          </p:spTgt>
                                        </p:tgtEl>
                                        <p:attrNameLst>
                                          <p:attrName>style.visibility</p:attrName>
                                        </p:attrNameLst>
                                      </p:cBhvr>
                                      <p:to>
                                        <p:strVal val="visible"/>
                                      </p:to>
                                    </p:set>
                                    <p:anim calcmode="lin" valueType="num">
                                      <p:cBhvr additive="base">
                                        <p:cTn id="57" dur="500" fill="hold"/>
                                        <p:tgtEl>
                                          <p:spTgt spid="5122">
                                            <p:txEl>
                                              <p:pRg st="15" end="15"/>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5122">
                                            <p:txEl>
                                              <p:pRg st="15" end="15"/>
                                            </p:txEl>
                                          </p:spTgt>
                                        </p:tgtEl>
                                        <p:attrNameLst>
                                          <p:attrName>ppt_y</p:attrName>
                                        </p:attrNameLst>
                                      </p:cBhvr>
                                      <p:tavLst>
                                        <p:tav tm="0">
                                          <p:val>
                                            <p:strVal val="1+#ppt_h/2"/>
                                          </p:val>
                                        </p:tav>
                                        <p:tav tm="100000">
                                          <p:val>
                                            <p:strVal val="#ppt_y"/>
                                          </p:val>
                                        </p:tav>
                                      </p:tavLst>
                                    </p:anim>
                                  </p:childTnLst>
                                </p:cTn>
                              </p:par>
                            </p:childTnLst>
                          </p:cTn>
                        </p:par>
                        <p:par>
                          <p:cTn id="59" fill="hold" nodeType="afterGroup">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5122">
                                            <p:txEl>
                                              <p:pRg st="16" end="16"/>
                                            </p:txEl>
                                          </p:spTgt>
                                        </p:tgtEl>
                                        <p:attrNameLst>
                                          <p:attrName>style.visibility</p:attrName>
                                        </p:attrNameLst>
                                      </p:cBhvr>
                                      <p:to>
                                        <p:strVal val="visible"/>
                                      </p:to>
                                    </p:set>
                                    <p:anim calcmode="lin" valueType="num">
                                      <p:cBhvr additive="base">
                                        <p:cTn id="62" dur="500" fill="hold"/>
                                        <p:tgtEl>
                                          <p:spTgt spid="5122">
                                            <p:txEl>
                                              <p:pRg st="16" end="16"/>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5122">
                                            <p:txEl>
                                              <p:pRg st="16" end="16"/>
                                            </p:txEl>
                                          </p:spTgt>
                                        </p:tgtEl>
                                        <p:attrNameLst>
                                          <p:attrName>ppt_y</p:attrName>
                                        </p:attrNameLst>
                                      </p:cBhvr>
                                      <p:tavLst>
                                        <p:tav tm="0">
                                          <p:val>
                                            <p:strVal val="1+#ppt_h/2"/>
                                          </p:val>
                                        </p:tav>
                                        <p:tav tm="100000">
                                          <p:val>
                                            <p:strVal val="#ppt_y"/>
                                          </p:val>
                                        </p:tav>
                                      </p:tavLst>
                                    </p:anim>
                                  </p:childTnLst>
                                </p:cTn>
                              </p:par>
                            </p:childTnLst>
                          </p:cTn>
                        </p:par>
                        <p:par>
                          <p:cTn id="64" fill="hold" nodeType="afterGroup">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5122">
                                            <p:txEl>
                                              <p:pRg st="18" end="18"/>
                                            </p:txEl>
                                          </p:spTgt>
                                        </p:tgtEl>
                                        <p:attrNameLst>
                                          <p:attrName>style.visibility</p:attrName>
                                        </p:attrNameLst>
                                      </p:cBhvr>
                                      <p:to>
                                        <p:strVal val="visible"/>
                                      </p:to>
                                    </p:set>
                                    <p:anim calcmode="lin" valueType="num">
                                      <p:cBhvr additive="base">
                                        <p:cTn id="67" dur="500" fill="hold"/>
                                        <p:tgtEl>
                                          <p:spTgt spid="5122">
                                            <p:txEl>
                                              <p:pRg st="18" end="18"/>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122">
                                            <p:txEl>
                                              <p:pRg st="18" end="18"/>
                                            </p:txEl>
                                          </p:spTgt>
                                        </p:tgtEl>
                                        <p:attrNameLst>
                                          <p:attrName>ppt_y</p:attrName>
                                        </p:attrNameLst>
                                      </p:cBhvr>
                                      <p:tavLst>
                                        <p:tav tm="0">
                                          <p:val>
                                            <p:strVal val="1+#ppt_h/2"/>
                                          </p:val>
                                        </p:tav>
                                        <p:tav tm="100000">
                                          <p:val>
                                            <p:strVal val="#ppt_y"/>
                                          </p:val>
                                        </p:tav>
                                      </p:tavLst>
                                    </p:anim>
                                  </p:childTnLst>
                                </p:cTn>
                              </p:par>
                            </p:childTnLst>
                          </p:cTn>
                        </p:par>
                        <p:par>
                          <p:cTn id="69" fill="hold" nodeType="afterGroup">
                            <p:stCondLst>
                              <p:cond delay="6500"/>
                            </p:stCondLst>
                            <p:childTnLst>
                              <p:par>
                                <p:cTn id="70" presetID="2" presetClass="entr" presetSubtype="4" fill="hold" grpId="0" nodeType="afterEffect">
                                  <p:stCondLst>
                                    <p:cond delay="0"/>
                                  </p:stCondLst>
                                  <p:childTnLst>
                                    <p:set>
                                      <p:cBhvr>
                                        <p:cTn id="71" dur="1" fill="hold">
                                          <p:stCondLst>
                                            <p:cond delay="0"/>
                                          </p:stCondLst>
                                        </p:cTn>
                                        <p:tgtEl>
                                          <p:spTgt spid="5122">
                                            <p:txEl>
                                              <p:pRg st="19" end="19"/>
                                            </p:txEl>
                                          </p:spTgt>
                                        </p:tgtEl>
                                        <p:attrNameLst>
                                          <p:attrName>style.visibility</p:attrName>
                                        </p:attrNameLst>
                                      </p:cBhvr>
                                      <p:to>
                                        <p:strVal val="visible"/>
                                      </p:to>
                                    </p:set>
                                    <p:anim calcmode="lin" valueType="num">
                                      <p:cBhvr additive="base">
                                        <p:cTn id="72" dur="500" fill="hold"/>
                                        <p:tgtEl>
                                          <p:spTgt spid="5122">
                                            <p:txEl>
                                              <p:pRg st="19" end="19"/>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5122">
                                            <p:txEl>
                                              <p:pRg st="19" end="1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uild="p" autoUpdateAnimBg="0" advAuto="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2311400" y="609600"/>
            <a:ext cx="6935788" cy="990600"/>
          </a:xfrm>
        </p:spPr>
        <p:txBody>
          <a:bodyPr lIns="126435" tIns="72248" rIns="126435" bIns="72248"/>
          <a:lstStyle/>
          <a:p>
            <a:pPr algn="l" defTabSz="1300163" eaLnBrk="1"/>
            <a:r>
              <a:rPr lang="en-US" altLang="en-US" sz="4500">
                <a:solidFill>
                  <a:srgbClr val="1F6896"/>
                </a:solidFill>
                <a:latin typeface="Arial" panose="020B0604020202020204" pitchFamily="34" charset="0"/>
                <a:cs typeface="Arial" panose="020B0604020202020204" pitchFamily="34" charset="0"/>
                <a:sym typeface="Arial" panose="020B0604020202020204" pitchFamily="34" charset="0"/>
              </a:rPr>
              <a:t>Six-word memoirs...</a:t>
            </a:r>
            <a:endParaRPr lang="en-US" altLang="en-US"/>
          </a:p>
        </p:txBody>
      </p:sp>
      <p:sp>
        <p:nvSpPr>
          <p:cNvPr id="6146" name="Rectangle 2"/>
          <p:cNvSpPr>
            <a:spLocks noGrp="1" noChangeArrowheads="1"/>
          </p:cNvSpPr>
          <p:nvPr>
            <p:ph type="body" idx="1"/>
          </p:nvPr>
        </p:nvSpPr>
        <p:spPr>
          <a:xfrm>
            <a:off x="2311400" y="1524000"/>
            <a:ext cx="7683500" cy="7848600"/>
          </a:xfrm>
        </p:spPr>
        <p:txBody>
          <a:bodyPr lIns="126435" tIns="72248" rIns="126435" bIns="72248" anchor="t"/>
          <a:lstStyle/>
          <a:p>
            <a:pPr marL="0" indent="0" defTabSz="1300163" eaLnBrk="1">
              <a:lnSpc>
                <a:spcPct val="90000"/>
              </a:lnSpc>
              <a:spcBef>
                <a:spcPts val="700"/>
              </a:spcBef>
              <a:buSzTx/>
              <a:buFontTx/>
              <a:buNone/>
            </a:pPr>
            <a:r>
              <a:rPr lang="en-US" altLang="en-US" sz="1800" b="1">
                <a:latin typeface="Arial" panose="020B0604020202020204" pitchFamily="34" charset="0"/>
                <a:cs typeface="Arial" panose="020B0604020202020204" pitchFamily="34" charset="0"/>
                <a:sym typeface="Arial" panose="020B0604020202020204" pitchFamily="34" charset="0"/>
              </a:rPr>
              <a:t>Best Wordplay: </a:t>
            </a:r>
          </a:p>
          <a:p>
            <a:pPr marL="0" indent="0" defTabSz="1300163" eaLnBrk="1">
              <a:lnSpc>
                <a:spcPct val="90000"/>
              </a:lnSpc>
              <a:spcBef>
                <a:spcPts val="700"/>
              </a:spcBef>
              <a:buSzTx/>
              <a:buFontTx/>
              <a:buNone/>
            </a:pPr>
            <a:r>
              <a:rPr lang="en-US" altLang="en-US" sz="1800" b="1">
                <a:latin typeface="Arial" panose="020B0604020202020204" pitchFamily="34" charset="0"/>
                <a:cs typeface="Arial" panose="020B0604020202020204" pitchFamily="34" charset="0"/>
                <a:sym typeface="Arial" panose="020B0604020202020204" pitchFamily="34" charset="0"/>
              </a:rPr>
              <a:t>“Meditation: Personal search engine via inner-net.” -trust2020</a:t>
            </a:r>
          </a:p>
          <a:p>
            <a:pPr marL="0" indent="0" defTabSz="1300163" eaLnBrk="1">
              <a:lnSpc>
                <a:spcPct val="90000"/>
              </a:lnSpc>
              <a:spcBef>
                <a:spcPts val="700"/>
              </a:spcBef>
              <a:buSzTx/>
              <a:buFontTx/>
              <a:buNone/>
            </a:pPr>
            <a:endParaRPr lang="en-US" altLang="en-US" sz="1800" b="1">
              <a:latin typeface="Arial" panose="020B0604020202020204" pitchFamily="34" charset="0"/>
              <a:cs typeface="Arial" panose="020B0604020202020204" pitchFamily="34" charset="0"/>
              <a:sym typeface="Arial" panose="020B0604020202020204" pitchFamily="34" charset="0"/>
            </a:endParaRPr>
          </a:p>
          <a:p>
            <a:pPr marL="0" indent="0" defTabSz="1300163" eaLnBrk="1">
              <a:lnSpc>
                <a:spcPct val="90000"/>
              </a:lnSpc>
              <a:spcBef>
                <a:spcPts val="700"/>
              </a:spcBef>
              <a:buSzTx/>
              <a:buFontTx/>
              <a:buNone/>
            </a:pPr>
            <a:r>
              <a:rPr lang="en-US" altLang="en-US" sz="1800" b="1">
                <a:latin typeface="Arial" panose="020B0604020202020204" pitchFamily="34" charset="0"/>
                <a:cs typeface="Arial" panose="020B0604020202020204" pitchFamily="34" charset="0"/>
                <a:sym typeface="Arial" panose="020B0604020202020204" pitchFamily="34" charset="0"/>
              </a:rPr>
              <a:t>Funniest: </a:t>
            </a:r>
          </a:p>
          <a:p>
            <a:pPr marL="0" indent="0" defTabSz="1300163" eaLnBrk="1">
              <a:lnSpc>
                <a:spcPct val="90000"/>
              </a:lnSpc>
              <a:spcBef>
                <a:spcPts val="700"/>
              </a:spcBef>
              <a:buSzTx/>
              <a:buFontTx/>
              <a:buNone/>
            </a:pPr>
            <a:r>
              <a:rPr lang="en-US" altLang="en-US" sz="1800" b="1">
                <a:latin typeface="Arial" panose="020B0604020202020204" pitchFamily="34" charset="0"/>
                <a:cs typeface="Arial" panose="020B0604020202020204" pitchFamily="34" charset="0"/>
                <a:sym typeface="Arial" panose="020B0604020202020204" pitchFamily="34" charset="0"/>
              </a:rPr>
              <a:t>“15,000 days spent considering a bellybutton.” -Anstey</a:t>
            </a:r>
          </a:p>
          <a:p>
            <a:pPr marL="0" indent="0" defTabSz="1300163" eaLnBrk="1">
              <a:lnSpc>
                <a:spcPct val="90000"/>
              </a:lnSpc>
              <a:spcBef>
                <a:spcPts val="700"/>
              </a:spcBef>
              <a:buSzTx/>
              <a:buFontTx/>
              <a:buNone/>
            </a:pPr>
            <a:endParaRPr lang="en-US" altLang="en-US" sz="1800" b="1">
              <a:latin typeface="Arial" panose="020B0604020202020204" pitchFamily="34" charset="0"/>
              <a:cs typeface="Arial" panose="020B0604020202020204" pitchFamily="34" charset="0"/>
              <a:sym typeface="Arial" panose="020B0604020202020204" pitchFamily="34" charset="0"/>
            </a:endParaRPr>
          </a:p>
          <a:p>
            <a:pPr marL="0" indent="0" defTabSz="1300163" eaLnBrk="1">
              <a:lnSpc>
                <a:spcPct val="90000"/>
              </a:lnSpc>
              <a:spcBef>
                <a:spcPts val="700"/>
              </a:spcBef>
              <a:buSzTx/>
              <a:buFontTx/>
              <a:buNone/>
            </a:pPr>
            <a:r>
              <a:rPr lang="en-US" altLang="en-US" sz="1800" b="1">
                <a:latin typeface="Arial" panose="020B0604020202020204" pitchFamily="34" charset="0"/>
                <a:cs typeface="Arial" panose="020B0604020202020204" pitchFamily="34" charset="0"/>
                <a:sym typeface="Arial" panose="020B0604020202020204" pitchFamily="34" charset="0"/>
              </a:rPr>
              <a:t>Most Sensory: </a:t>
            </a:r>
          </a:p>
          <a:p>
            <a:pPr marL="0" indent="0" defTabSz="1300163" eaLnBrk="1">
              <a:lnSpc>
                <a:spcPct val="90000"/>
              </a:lnSpc>
              <a:spcBef>
                <a:spcPts val="700"/>
              </a:spcBef>
              <a:buSzTx/>
              <a:buFontTx/>
              <a:buNone/>
            </a:pPr>
            <a:r>
              <a:rPr lang="en-US" altLang="en-US" sz="1800" b="1">
                <a:latin typeface="Arial" panose="020B0604020202020204" pitchFamily="34" charset="0"/>
                <a:cs typeface="Arial" panose="020B0604020202020204" pitchFamily="34" charset="0"/>
                <a:sym typeface="Arial" panose="020B0604020202020204" pitchFamily="34" charset="0"/>
              </a:rPr>
              <a:t>“Hardwired for coupling. Short-circuited being single.” -TawnyPort</a:t>
            </a:r>
          </a:p>
          <a:p>
            <a:pPr marL="0" indent="0" defTabSz="1300163" eaLnBrk="1">
              <a:lnSpc>
                <a:spcPct val="90000"/>
              </a:lnSpc>
              <a:spcBef>
                <a:spcPts val="700"/>
              </a:spcBef>
              <a:buSzTx/>
              <a:buFontTx/>
              <a:buNone/>
            </a:pPr>
            <a:endParaRPr lang="en-US" altLang="en-US" sz="1800" b="1">
              <a:latin typeface="Arial" panose="020B0604020202020204" pitchFamily="34" charset="0"/>
              <a:cs typeface="Arial" panose="020B0604020202020204" pitchFamily="34" charset="0"/>
              <a:sym typeface="Arial" panose="020B0604020202020204" pitchFamily="34" charset="0"/>
            </a:endParaRPr>
          </a:p>
          <a:p>
            <a:pPr marL="0" indent="0" defTabSz="1300163" eaLnBrk="1">
              <a:lnSpc>
                <a:spcPct val="90000"/>
              </a:lnSpc>
              <a:spcBef>
                <a:spcPts val="700"/>
              </a:spcBef>
              <a:buSzTx/>
              <a:buFontTx/>
              <a:buNone/>
            </a:pPr>
            <a:r>
              <a:rPr lang="en-US" altLang="en-US" sz="1800" b="1">
                <a:latin typeface="Arial" panose="020B0604020202020204" pitchFamily="34" charset="0"/>
                <a:cs typeface="Arial" panose="020B0604020202020204" pitchFamily="34" charset="0"/>
                <a:sym typeface="Arial" panose="020B0604020202020204" pitchFamily="34" charset="0"/>
              </a:rPr>
              <a:t>Most Circular: </a:t>
            </a:r>
          </a:p>
          <a:p>
            <a:pPr marL="0" indent="0" defTabSz="1300163" eaLnBrk="1">
              <a:lnSpc>
                <a:spcPct val="90000"/>
              </a:lnSpc>
              <a:spcBef>
                <a:spcPts val="700"/>
              </a:spcBef>
              <a:buSzTx/>
              <a:buFontTx/>
              <a:buNone/>
            </a:pPr>
            <a:r>
              <a:rPr lang="en-US" altLang="en-US" sz="1800" b="1">
                <a:latin typeface="Arial" panose="020B0604020202020204" pitchFamily="34" charset="0"/>
                <a:cs typeface="Arial" panose="020B0604020202020204" pitchFamily="34" charset="0"/>
                <a:sym typeface="Arial" panose="020B0604020202020204" pitchFamily="34" charset="0"/>
              </a:rPr>
              <a:t>“Dad’s baby now changing Dad’s diapers.” -eileenpat</a:t>
            </a:r>
          </a:p>
          <a:p>
            <a:pPr marL="0" indent="0" defTabSz="1300163" eaLnBrk="1">
              <a:lnSpc>
                <a:spcPct val="90000"/>
              </a:lnSpc>
              <a:spcBef>
                <a:spcPts val="700"/>
              </a:spcBef>
              <a:buSzTx/>
              <a:buFontTx/>
              <a:buNone/>
            </a:pPr>
            <a:endParaRPr lang="en-US" altLang="en-US" sz="1800" b="1">
              <a:latin typeface="Arial" panose="020B0604020202020204" pitchFamily="34" charset="0"/>
              <a:cs typeface="Arial" panose="020B0604020202020204" pitchFamily="34" charset="0"/>
              <a:sym typeface="Arial" panose="020B0604020202020204" pitchFamily="34" charset="0"/>
            </a:endParaRPr>
          </a:p>
          <a:p>
            <a:pPr marL="0" indent="0" defTabSz="1300163" eaLnBrk="1">
              <a:lnSpc>
                <a:spcPct val="90000"/>
              </a:lnSpc>
              <a:spcBef>
                <a:spcPts val="700"/>
              </a:spcBef>
              <a:buSzTx/>
              <a:buFontTx/>
              <a:buNone/>
            </a:pPr>
            <a:r>
              <a:rPr lang="en-US" altLang="en-US" sz="1800" b="1">
                <a:latin typeface="Arial" panose="020B0604020202020204" pitchFamily="34" charset="0"/>
                <a:cs typeface="Arial" panose="020B0604020202020204" pitchFamily="34" charset="0"/>
                <a:sym typeface="Arial" panose="020B0604020202020204" pitchFamily="34" charset="0"/>
              </a:rPr>
              <a:t>Best Metaphor: </a:t>
            </a:r>
          </a:p>
          <a:p>
            <a:pPr marL="0" indent="0" defTabSz="1300163" eaLnBrk="1">
              <a:lnSpc>
                <a:spcPct val="90000"/>
              </a:lnSpc>
              <a:spcBef>
                <a:spcPts val="700"/>
              </a:spcBef>
              <a:buSzTx/>
              <a:buFontTx/>
              <a:buNone/>
            </a:pPr>
            <a:r>
              <a:rPr lang="en-US" altLang="en-US" sz="1800" b="1">
                <a:latin typeface="Arial" panose="020B0604020202020204" pitchFamily="34" charset="0"/>
                <a:cs typeface="Arial" panose="020B0604020202020204" pitchFamily="34" charset="0"/>
                <a:sym typeface="Arial" panose="020B0604020202020204" pitchFamily="34" charset="0"/>
              </a:rPr>
              <a:t>“Mouth to mouth couldn’t resuscitate the marriage.” -Laconic from Six Words on Love &amp; Heartbreak</a:t>
            </a:r>
          </a:p>
          <a:p>
            <a:pPr marL="0" indent="0" defTabSz="1300163" eaLnBrk="1">
              <a:lnSpc>
                <a:spcPct val="90000"/>
              </a:lnSpc>
              <a:spcBef>
                <a:spcPts val="700"/>
              </a:spcBef>
              <a:buSzTx/>
              <a:buFontTx/>
              <a:buNone/>
            </a:pPr>
            <a:endParaRPr lang="en-US" altLang="en-US" sz="1800" b="1">
              <a:latin typeface="Arial" panose="020B0604020202020204" pitchFamily="34" charset="0"/>
              <a:cs typeface="Arial" panose="020B0604020202020204" pitchFamily="34" charset="0"/>
              <a:sym typeface="Arial" panose="020B0604020202020204" pitchFamily="34" charset="0"/>
            </a:endParaRPr>
          </a:p>
          <a:p>
            <a:pPr marL="0" indent="0" defTabSz="1300163" eaLnBrk="1">
              <a:lnSpc>
                <a:spcPct val="90000"/>
              </a:lnSpc>
              <a:spcBef>
                <a:spcPts val="700"/>
              </a:spcBef>
              <a:buSzTx/>
              <a:buFontTx/>
              <a:buNone/>
            </a:pPr>
            <a:r>
              <a:rPr lang="en-US" altLang="en-US" sz="1800" b="1">
                <a:latin typeface="Arial" panose="020B0604020202020204" pitchFamily="34" charset="0"/>
                <a:cs typeface="Arial" panose="020B0604020202020204" pitchFamily="34" charset="0"/>
                <a:sym typeface="Arial" panose="020B0604020202020204" pitchFamily="34" charset="0"/>
              </a:rPr>
              <a:t>Most Self-Aware: </a:t>
            </a:r>
          </a:p>
          <a:p>
            <a:pPr marL="0" indent="0" defTabSz="1300163" eaLnBrk="1">
              <a:lnSpc>
                <a:spcPct val="90000"/>
              </a:lnSpc>
              <a:spcBef>
                <a:spcPts val="700"/>
              </a:spcBef>
              <a:buSzTx/>
              <a:buFontTx/>
              <a:buNone/>
            </a:pPr>
            <a:r>
              <a:rPr lang="en-US" altLang="en-US" sz="1800" b="1">
                <a:latin typeface="Arial" panose="020B0604020202020204" pitchFamily="34" charset="0"/>
                <a:cs typeface="Arial" panose="020B0604020202020204" pitchFamily="34" charset="0"/>
                <a:sym typeface="Arial" panose="020B0604020202020204" pitchFamily="34" charset="0"/>
              </a:rPr>
              <a:t>“Won’t let magazines shape my body.” -songwriter</a:t>
            </a:r>
          </a:p>
          <a:p>
            <a:pPr marL="0" indent="0" defTabSz="1300163" eaLnBrk="1">
              <a:lnSpc>
                <a:spcPct val="90000"/>
              </a:lnSpc>
              <a:spcBef>
                <a:spcPts val="700"/>
              </a:spcBef>
              <a:buSzTx/>
              <a:buFontTx/>
              <a:buNone/>
            </a:pPr>
            <a:endParaRPr lang="en-US" altLang="en-US" sz="1800" b="1">
              <a:latin typeface="Arial" panose="020B0604020202020204" pitchFamily="34" charset="0"/>
              <a:cs typeface="Arial" panose="020B0604020202020204" pitchFamily="34" charset="0"/>
              <a:sym typeface="Arial" panose="020B0604020202020204" pitchFamily="34" charset="0"/>
            </a:endParaRPr>
          </a:p>
          <a:p>
            <a:pPr marL="0" indent="0" defTabSz="1300163" eaLnBrk="1">
              <a:lnSpc>
                <a:spcPct val="90000"/>
              </a:lnSpc>
              <a:spcBef>
                <a:spcPts val="700"/>
              </a:spcBef>
              <a:buSzTx/>
              <a:buFontTx/>
              <a:buNone/>
            </a:pPr>
            <a:r>
              <a:rPr lang="en-US" altLang="en-US" sz="1800" b="1">
                <a:latin typeface="Arial" panose="020B0604020202020204" pitchFamily="34" charset="0"/>
                <a:cs typeface="Arial" panose="020B0604020202020204" pitchFamily="34" charset="0"/>
                <a:sym typeface="Arial" panose="020B0604020202020204" pitchFamily="34" charset="0"/>
              </a:rPr>
              <a:t>Bonus #7—Celebrity Six-Worder of the Week: </a:t>
            </a:r>
          </a:p>
          <a:p>
            <a:pPr marL="0" indent="0" defTabSz="1300163" eaLnBrk="1">
              <a:lnSpc>
                <a:spcPct val="90000"/>
              </a:lnSpc>
              <a:spcBef>
                <a:spcPts val="700"/>
              </a:spcBef>
              <a:buSzTx/>
              <a:buFontTx/>
              <a:buNone/>
            </a:pPr>
            <a:r>
              <a:rPr lang="en-US" altLang="en-US" sz="1800" b="1">
                <a:latin typeface="Arial" panose="020B0604020202020204" pitchFamily="34" charset="0"/>
                <a:cs typeface="Arial" panose="020B0604020202020204" pitchFamily="34" charset="0"/>
                <a:sym typeface="Arial" panose="020B0604020202020204" pitchFamily="34" charset="0"/>
              </a:rPr>
              <a:t>“Not funny. Funny. Not funny. Funny?” - Jimmy Fallon.</a:t>
            </a:r>
          </a:p>
          <a:p>
            <a:pPr marL="0" indent="0" defTabSz="1300163" eaLnBrk="1">
              <a:lnSpc>
                <a:spcPct val="90000"/>
              </a:lnSpc>
              <a:spcBef>
                <a:spcPts val="700"/>
              </a:spcBef>
              <a:buSzTx/>
              <a:buFontTx/>
              <a:buNone/>
            </a:pPr>
            <a:endParaRPr lang="en-US" altLang="en-US" sz="1800" b="1">
              <a:latin typeface="Arial" panose="020B0604020202020204" pitchFamily="34" charset="0"/>
              <a:cs typeface="Arial" panose="020B0604020202020204" pitchFamily="34" charset="0"/>
              <a:sym typeface="Arial" panose="020B0604020202020204" pitchFamily="34" charset="0"/>
            </a:endParaRPr>
          </a:p>
          <a:p>
            <a:pPr marL="0" indent="0" defTabSz="1300163" eaLnBrk="1">
              <a:lnSpc>
                <a:spcPct val="90000"/>
              </a:lnSpc>
              <a:spcBef>
                <a:spcPts val="700"/>
              </a:spcBef>
              <a:buSzTx/>
              <a:buFontTx/>
              <a:buNone/>
            </a:pPr>
            <a:r>
              <a:rPr lang="en-US" altLang="en-US" sz="1800" b="1">
                <a:latin typeface="Arial" panose="020B0604020202020204" pitchFamily="34" charset="0"/>
                <a:cs typeface="Arial" panose="020B0604020202020204" pitchFamily="34" charset="0"/>
                <a:sym typeface="Arial" panose="020B0604020202020204" pitchFamily="34" charset="0"/>
              </a:rPr>
              <a:t>”Wishing sadness and geometry made sense.” - Grounded Clouds</a:t>
            </a:r>
            <a:endParaRPr lang="en-US" altLang="en-US"/>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146">
                                            <p:txEl>
                                              <p:pRg st="0" end="0"/>
                                            </p:txEl>
                                          </p:spTgt>
                                        </p:tgtEl>
                                        <p:attrNameLst>
                                          <p:attrName>style.visibility</p:attrName>
                                        </p:attrNameLst>
                                      </p:cBhvr>
                                      <p:to>
                                        <p:strVal val="visible"/>
                                      </p:to>
                                    </p:set>
                                    <p:anim calcmode="lin" valueType="num">
                                      <p:cBhvr additive="base">
                                        <p:cTn id="7" dur="500" fill="hold"/>
                                        <p:tgtEl>
                                          <p:spTgt spid="61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146">
                                            <p:txEl>
                                              <p:pRg st="1" end="1"/>
                                            </p:txEl>
                                          </p:spTgt>
                                        </p:tgtEl>
                                        <p:attrNameLst>
                                          <p:attrName>style.visibility</p:attrName>
                                        </p:attrNameLst>
                                      </p:cBhvr>
                                      <p:to>
                                        <p:strVal val="visible"/>
                                      </p:to>
                                    </p:set>
                                    <p:anim calcmode="lin" valueType="num">
                                      <p:cBhvr additive="base">
                                        <p:cTn id="12" dur="500" fill="hold"/>
                                        <p:tgtEl>
                                          <p:spTgt spid="6146">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146">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6146">
                                            <p:txEl>
                                              <p:pRg st="3" end="3"/>
                                            </p:txEl>
                                          </p:spTgt>
                                        </p:tgtEl>
                                        <p:attrNameLst>
                                          <p:attrName>style.visibility</p:attrName>
                                        </p:attrNameLst>
                                      </p:cBhvr>
                                      <p:to>
                                        <p:strVal val="visible"/>
                                      </p:to>
                                    </p:set>
                                    <p:anim calcmode="lin" valueType="num">
                                      <p:cBhvr additive="base">
                                        <p:cTn id="17" dur="500" fill="hold"/>
                                        <p:tgtEl>
                                          <p:spTgt spid="6146">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146">
                                            <p:txEl>
                                              <p:pRg st="3" end="3"/>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6146">
                                            <p:txEl>
                                              <p:pRg st="4" end="4"/>
                                            </p:txEl>
                                          </p:spTgt>
                                        </p:tgtEl>
                                        <p:attrNameLst>
                                          <p:attrName>style.visibility</p:attrName>
                                        </p:attrNameLst>
                                      </p:cBhvr>
                                      <p:to>
                                        <p:strVal val="visible"/>
                                      </p:to>
                                    </p:set>
                                    <p:anim calcmode="lin" valueType="num">
                                      <p:cBhvr additive="base">
                                        <p:cTn id="22" dur="500" fill="hold"/>
                                        <p:tgtEl>
                                          <p:spTgt spid="6146">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146">
                                            <p:txEl>
                                              <p:pRg st="4" end="4"/>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6146">
                                            <p:txEl>
                                              <p:pRg st="6" end="6"/>
                                            </p:txEl>
                                          </p:spTgt>
                                        </p:tgtEl>
                                        <p:attrNameLst>
                                          <p:attrName>style.visibility</p:attrName>
                                        </p:attrNameLst>
                                      </p:cBhvr>
                                      <p:to>
                                        <p:strVal val="visible"/>
                                      </p:to>
                                    </p:set>
                                    <p:anim calcmode="lin" valueType="num">
                                      <p:cBhvr additive="base">
                                        <p:cTn id="27" dur="500" fill="hold"/>
                                        <p:tgtEl>
                                          <p:spTgt spid="6146">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146">
                                            <p:txEl>
                                              <p:pRg st="6" end="6"/>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6146">
                                            <p:txEl>
                                              <p:pRg st="7" end="7"/>
                                            </p:txEl>
                                          </p:spTgt>
                                        </p:tgtEl>
                                        <p:attrNameLst>
                                          <p:attrName>style.visibility</p:attrName>
                                        </p:attrNameLst>
                                      </p:cBhvr>
                                      <p:to>
                                        <p:strVal val="visible"/>
                                      </p:to>
                                    </p:set>
                                    <p:anim calcmode="lin" valueType="num">
                                      <p:cBhvr additive="base">
                                        <p:cTn id="32" dur="500" fill="hold"/>
                                        <p:tgtEl>
                                          <p:spTgt spid="6146">
                                            <p:txEl>
                                              <p:pRg st="7" end="7"/>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6146">
                                            <p:txEl>
                                              <p:pRg st="7" end="7"/>
                                            </p:txEl>
                                          </p:spTgt>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6146">
                                            <p:txEl>
                                              <p:pRg st="9" end="9"/>
                                            </p:txEl>
                                          </p:spTgt>
                                        </p:tgtEl>
                                        <p:attrNameLst>
                                          <p:attrName>style.visibility</p:attrName>
                                        </p:attrNameLst>
                                      </p:cBhvr>
                                      <p:to>
                                        <p:strVal val="visible"/>
                                      </p:to>
                                    </p:set>
                                    <p:anim calcmode="lin" valueType="num">
                                      <p:cBhvr additive="base">
                                        <p:cTn id="37" dur="500" fill="hold"/>
                                        <p:tgtEl>
                                          <p:spTgt spid="6146">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146">
                                            <p:txEl>
                                              <p:pRg st="9" end="9"/>
                                            </p:txEl>
                                          </p:spTgt>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6146">
                                            <p:txEl>
                                              <p:pRg st="10" end="10"/>
                                            </p:txEl>
                                          </p:spTgt>
                                        </p:tgtEl>
                                        <p:attrNameLst>
                                          <p:attrName>style.visibility</p:attrName>
                                        </p:attrNameLst>
                                      </p:cBhvr>
                                      <p:to>
                                        <p:strVal val="visible"/>
                                      </p:to>
                                    </p:set>
                                    <p:anim calcmode="lin" valueType="num">
                                      <p:cBhvr additive="base">
                                        <p:cTn id="42" dur="500" fill="hold"/>
                                        <p:tgtEl>
                                          <p:spTgt spid="6146">
                                            <p:txEl>
                                              <p:pRg st="10" end="1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6146">
                                            <p:txEl>
                                              <p:pRg st="10" end="10"/>
                                            </p:txEl>
                                          </p:spTgt>
                                        </p:tgtEl>
                                        <p:attrNameLst>
                                          <p:attrName>ppt_y</p:attrName>
                                        </p:attrNameLst>
                                      </p:cBhvr>
                                      <p:tavLst>
                                        <p:tav tm="0">
                                          <p:val>
                                            <p:strVal val="1+#ppt_h/2"/>
                                          </p:val>
                                        </p:tav>
                                        <p:tav tm="100000">
                                          <p:val>
                                            <p:strVal val="#ppt_y"/>
                                          </p:val>
                                        </p:tav>
                                      </p:tavLst>
                                    </p:anim>
                                  </p:childTnLst>
                                </p:cTn>
                              </p:par>
                            </p:childTnLst>
                          </p:cTn>
                        </p:par>
                        <p:par>
                          <p:cTn id="44" fill="hold" nodeType="afterGroup">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6146">
                                            <p:txEl>
                                              <p:pRg st="12" end="12"/>
                                            </p:txEl>
                                          </p:spTgt>
                                        </p:tgtEl>
                                        <p:attrNameLst>
                                          <p:attrName>style.visibility</p:attrName>
                                        </p:attrNameLst>
                                      </p:cBhvr>
                                      <p:to>
                                        <p:strVal val="visible"/>
                                      </p:to>
                                    </p:set>
                                    <p:anim calcmode="lin" valueType="num">
                                      <p:cBhvr additive="base">
                                        <p:cTn id="47" dur="500" fill="hold"/>
                                        <p:tgtEl>
                                          <p:spTgt spid="6146">
                                            <p:txEl>
                                              <p:pRg st="12" end="1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146">
                                            <p:txEl>
                                              <p:pRg st="12" end="12"/>
                                            </p:txEl>
                                          </p:spTgt>
                                        </p:tgtEl>
                                        <p:attrNameLst>
                                          <p:attrName>ppt_y</p:attrName>
                                        </p:attrNameLst>
                                      </p:cBhvr>
                                      <p:tavLst>
                                        <p:tav tm="0">
                                          <p:val>
                                            <p:strVal val="1+#ppt_h/2"/>
                                          </p:val>
                                        </p:tav>
                                        <p:tav tm="100000">
                                          <p:val>
                                            <p:strVal val="#ppt_y"/>
                                          </p:val>
                                        </p:tav>
                                      </p:tavLst>
                                    </p:anim>
                                  </p:childTnLst>
                                </p:cTn>
                              </p:par>
                            </p:childTnLst>
                          </p:cTn>
                        </p:par>
                        <p:par>
                          <p:cTn id="49" fill="hold" nodeType="afterGroup">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6146">
                                            <p:txEl>
                                              <p:pRg st="13" end="13"/>
                                            </p:txEl>
                                          </p:spTgt>
                                        </p:tgtEl>
                                        <p:attrNameLst>
                                          <p:attrName>style.visibility</p:attrName>
                                        </p:attrNameLst>
                                      </p:cBhvr>
                                      <p:to>
                                        <p:strVal val="visible"/>
                                      </p:to>
                                    </p:set>
                                    <p:anim calcmode="lin" valueType="num">
                                      <p:cBhvr additive="base">
                                        <p:cTn id="52" dur="500" fill="hold"/>
                                        <p:tgtEl>
                                          <p:spTgt spid="6146">
                                            <p:txEl>
                                              <p:pRg st="13" end="13"/>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6146">
                                            <p:txEl>
                                              <p:pRg st="13" end="13"/>
                                            </p:txEl>
                                          </p:spTgt>
                                        </p:tgtEl>
                                        <p:attrNameLst>
                                          <p:attrName>ppt_y</p:attrName>
                                        </p:attrNameLst>
                                      </p:cBhvr>
                                      <p:tavLst>
                                        <p:tav tm="0">
                                          <p:val>
                                            <p:strVal val="1+#ppt_h/2"/>
                                          </p:val>
                                        </p:tav>
                                        <p:tav tm="100000">
                                          <p:val>
                                            <p:strVal val="#ppt_y"/>
                                          </p:val>
                                        </p:tav>
                                      </p:tavLst>
                                    </p:anim>
                                  </p:childTnLst>
                                </p:cTn>
                              </p:par>
                            </p:childTnLst>
                          </p:cTn>
                        </p:par>
                        <p:par>
                          <p:cTn id="54" fill="hold" nodeType="afterGroup">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6146">
                                            <p:txEl>
                                              <p:pRg st="15" end="15"/>
                                            </p:txEl>
                                          </p:spTgt>
                                        </p:tgtEl>
                                        <p:attrNameLst>
                                          <p:attrName>style.visibility</p:attrName>
                                        </p:attrNameLst>
                                      </p:cBhvr>
                                      <p:to>
                                        <p:strVal val="visible"/>
                                      </p:to>
                                    </p:set>
                                    <p:anim calcmode="lin" valueType="num">
                                      <p:cBhvr additive="base">
                                        <p:cTn id="57" dur="500" fill="hold"/>
                                        <p:tgtEl>
                                          <p:spTgt spid="6146">
                                            <p:txEl>
                                              <p:pRg st="15" end="15"/>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6146">
                                            <p:txEl>
                                              <p:pRg st="15" end="15"/>
                                            </p:txEl>
                                          </p:spTgt>
                                        </p:tgtEl>
                                        <p:attrNameLst>
                                          <p:attrName>ppt_y</p:attrName>
                                        </p:attrNameLst>
                                      </p:cBhvr>
                                      <p:tavLst>
                                        <p:tav tm="0">
                                          <p:val>
                                            <p:strVal val="1+#ppt_h/2"/>
                                          </p:val>
                                        </p:tav>
                                        <p:tav tm="100000">
                                          <p:val>
                                            <p:strVal val="#ppt_y"/>
                                          </p:val>
                                        </p:tav>
                                      </p:tavLst>
                                    </p:anim>
                                  </p:childTnLst>
                                </p:cTn>
                              </p:par>
                            </p:childTnLst>
                          </p:cTn>
                        </p:par>
                        <p:par>
                          <p:cTn id="59" fill="hold" nodeType="afterGroup">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6146">
                                            <p:txEl>
                                              <p:pRg st="16" end="16"/>
                                            </p:txEl>
                                          </p:spTgt>
                                        </p:tgtEl>
                                        <p:attrNameLst>
                                          <p:attrName>style.visibility</p:attrName>
                                        </p:attrNameLst>
                                      </p:cBhvr>
                                      <p:to>
                                        <p:strVal val="visible"/>
                                      </p:to>
                                    </p:set>
                                    <p:anim calcmode="lin" valueType="num">
                                      <p:cBhvr additive="base">
                                        <p:cTn id="62" dur="500" fill="hold"/>
                                        <p:tgtEl>
                                          <p:spTgt spid="6146">
                                            <p:txEl>
                                              <p:pRg st="16" end="16"/>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6146">
                                            <p:txEl>
                                              <p:pRg st="16" end="16"/>
                                            </p:txEl>
                                          </p:spTgt>
                                        </p:tgtEl>
                                        <p:attrNameLst>
                                          <p:attrName>ppt_y</p:attrName>
                                        </p:attrNameLst>
                                      </p:cBhvr>
                                      <p:tavLst>
                                        <p:tav tm="0">
                                          <p:val>
                                            <p:strVal val="1+#ppt_h/2"/>
                                          </p:val>
                                        </p:tav>
                                        <p:tav tm="100000">
                                          <p:val>
                                            <p:strVal val="#ppt_y"/>
                                          </p:val>
                                        </p:tav>
                                      </p:tavLst>
                                    </p:anim>
                                  </p:childTnLst>
                                </p:cTn>
                              </p:par>
                            </p:childTnLst>
                          </p:cTn>
                        </p:par>
                        <p:par>
                          <p:cTn id="64" fill="hold" nodeType="afterGroup">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6146">
                                            <p:txEl>
                                              <p:pRg st="18" end="18"/>
                                            </p:txEl>
                                          </p:spTgt>
                                        </p:tgtEl>
                                        <p:attrNameLst>
                                          <p:attrName>style.visibility</p:attrName>
                                        </p:attrNameLst>
                                      </p:cBhvr>
                                      <p:to>
                                        <p:strVal val="visible"/>
                                      </p:to>
                                    </p:set>
                                    <p:anim calcmode="lin" valueType="num">
                                      <p:cBhvr additive="base">
                                        <p:cTn id="67" dur="500" fill="hold"/>
                                        <p:tgtEl>
                                          <p:spTgt spid="6146">
                                            <p:txEl>
                                              <p:pRg st="18" end="18"/>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146">
                                            <p:txEl>
                                              <p:pRg st="18" end="18"/>
                                            </p:txEl>
                                          </p:spTgt>
                                        </p:tgtEl>
                                        <p:attrNameLst>
                                          <p:attrName>ppt_y</p:attrName>
                                        </p:attrNameLst>
                                      </p:cBhvr>
                                      <p:tavLst>
                                        <p:tav tm="0">
                                          <p:val>
                                            <p:strVal val="1+#ppt_h/2"/>
                                          </p:val>
                                        </p:tav>
                                        <p:tav tm="100000">
                                          <p:val>
                                            <p:strVal val="#ppt_y"/>
                                          </p:val>
                                        </p:tav>
                                      </p:tavLst>
                                    </p:anim>
                                  </p:childTnLst>
                                </p:cTn>
                              </p:par>
                            </p:childTnLst>
                          </p:cTn>
                        </p:par>
                        <p:par>
                          <p:cTn id="69" fill="hold" nodeType="afterGroup">
                            <p:stCondLst>
                              <p:cond delay="6500"/>
                            </p:stCondLst>
                            <p:childTnLst>
                              <p:par>
                                <p:cTn id="70" presetID="2" presetClass="entr" presetSubtype="4" fill="hold" grpId="0" nodeType="afterEffect">
                                  <p:stCondLst>
                                    <p:cond delay="0"/>
                                  </p:stCondLst>
                                  <p:childTnLst>
                                    <p:set>
                                      <p:cBhvr>
                                        <p:cTn id="71" dur="1" fill="hold">
                                          <p:stCondLst>
                                            <p:cond delay="0"/>
                                          </p:stCondLst>
                                        </p:cTn>
                                        <p:tgtEl>
                                          <p:spTgt spid="6146">
                                            <p:txEl>
                                              <p:pRg st="19" end="19"/>
                                            </p:txEl>
                                          </p:spTgt>
                                        </p:tgtEl>
                                        <p:attrNameLst>
                                          <p:attrName>style.visibility</p:attrName>
                                        </p:attrNameLst>
                                      </p:cBhvr>
                                      <p:to>
                                        <p:strVal val="visible"/>
                                      </p:to>
                                    </p:set>
                                    <p:anim calcmode="lin" valueType="num">
                                      <p:cBhvr additive="base">
                                        <p:cTn id="72" dur="500" fill="hold"/>
                                        <p:tgtEl>
                                          <p:spTgt spid="6146">
                                            <p:txEl>
                                              <p:pRg st="19" end="19"/>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6146">
                                            <p:txEl>
                                              <p:pRg st="19" end="19"/>
                                            </p:txEl>
                                          </p:spTgt>
                                        </p:tgtEl>
                                        <p:attrNameLst>
                                          <p:attrName>ppt_y</p:attrName>
                                        </p:attrNameLst>
                                      </p:cBhvr>
                                      <p:tavLst>
                                        <p:tav tm="0">
                                          <p:val>
                                            <p:strVal val="1+#ppt_h/2"/>
                                          </p:val>
                                        </p:tav>
                                        <p:tav tm="100000">
                                          <p:val>
                                            <p:strVal val="#ppt_y"/>
                                          </p:val>
                                        </p:tav>
                                      </p:tavLst>
                                    </p:anim>
                                  </p:childTnLst>
                                </p:cTn>
                              </p:par>
                            </p:childTnLst>
                          </p:cTn>
                        </p:par>
                        <p:par>
                          <p:cTn id="74" fill="hold" nodeType="afterGroup">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6146">
                                            <p:txEl>
                                              <p:pRg st="21" end="21"/>
                                            </p:txEl>
                                          </p:spTgt>
                                        </p:tgtEl>
                                        <p:attrNameLst>
                                          <p:attrName>style.visibility</p:attrName>
                                        </p:attrNameLst>
                                      </p:cBhvr>
                                      <p:to>
                                        <p:strVal val="visible"/>
                                      </p:to>
                                    </p:set>
                                    <p:anim calcmode="lin" valueType="num">
                                      <p:cBhvr additive="base">
                                        <p:cTn id="77" dur="500" fill="hold"/>
                                        <p:tgtEl>
                                          <p:spTgt spid="6146">
                                            <p:txEl>
                                              <p:pRg st="21" end="21"/>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6146">
                                            <p:txEl>
                                              <p:pRg st="21" end="2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autoUpdateAnimBg="0" advAuto="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2311400" y="609600"/>
            <a:ext cx="6935788" cy="990600"/>
          </a:xfrm>
        </p:spPr>
        <p:txBody>
          <a:bodyPr lIns="126435" tIns="72248" rIns="126435" bIns="72248"/>
          <a:lstStyle/>
          <a:p>
            <a:pPr algn="l" defTabSz="1300163" eaLnBrk="1"/>
            <a:r>
              <a:rPr lang="en-US" altLang="en-US" dirty="0"/>
              <a:t>Assignment</a:t>
            </a:r>
          </a:p>
        </p:txBody>
      </p:sp>
      <p:sp>
        <p:nvSpPr>
          <p:cNvPr id="6146" name="Rectangle 2"/>
          <p:cNvSpPr>
            <a:spLocks noGrp="1" noChangeArrowheads="1"/>
          </p:cNvSpPr>
          <p:nvPr>
            <p:ph type="body" idx="1"/>
          </p:nvPr>
        </p:nvSpPr>
        <p:spPr>
          <a:xfrm>
            <a:off x="2311400" y="1524000"/>
            <a:ext cx="7683500" cy="7848600"/>
          </a:xfrm>
        </p:spPr>
        <p:txBody>
          <a:bodyPr lIns="126435" tIns="72248" rIns="126435" bIns="72248" anchor="t"/>
          <a:lstStyle/>
          <a:p>
            <a:pPr marL="0" indent="0" defTabSz="1300163" eaLnBrk="1">
              <a:lnSpc>
                <a:spcPct val="90000"/>
              </a:lnSpc>
              <a:spcBef>
                <a:spcPts val="700"/>
              </a:spcBef>
              <a:buSzTx/>
              <a:buFontTx/>
              <a:buNone/>
            </a:pPr>
            <a:endParaRPr lang="en-US" altLang="en-US" dirty="0"/>
          </a:p>
          <a:p>
            <a:pPr marL="0" indent="0" defTabSz="1300163" eaLnBrk="1">
              <a:lnSpc>
                <a:spcPct val="90000"/>
              </a:lnSpc>
              <a:spcBef>
                <a:spcPts val="700"/>
              </a:spcBef>
              <a:buSzTx/>
              <a:buFontTx/>
              <a:buNone/>
            </a:pPr>
            <a:r>
              <a:rPr lang="en-US" altLang="en-US" dirty="0"/>
              <a:t>Your assignment is to create a six word memoir of your life. You may write about anything as long as it is appropriate for school (!)</a:t>
            </a:r>
          </a:p>
          <a:p>
            <a:pPr marL="0" indent="0" defTabSz="1300163" eaLnBrk="1">
              <a:lnSpc>
                <a:spcPct val="90000"/>
              </a:lnSpc>
              <a:spcBef>
                <a:spcPts val="700"/>
              </a:spcBef>
              <a:buSzTx/>
              <a:buFontTx/>
              <a:buNone/>
            </a:pPr>
            <a:endParaRPr lang="en-US" altLang="en-US" dirty="0"/>
          </a:p>
          <a:p>
            <a:pPr marL="0" indent="0" defTabSz="1300163" eaLnBrk="1">
              <a:lnSpc>
                <a:spcPct val="90000"/>
              </a:lnSpc>
              <a:spcBef>
                <a:spcPts val="700"/>
              </a:spcBef>
              <a:buSzTx/>
              <a:buFontTx/>
              <a:buNone/>
            </a:pPr>
            <a:r>
              <a:rPr lang="en-US" altLang="en-US" dirty="0"/>
              <a:t>You might write about your family, a major life change, a sport, hobby, passion, or idea that you have. Whatever it is, choose something that DEFINES you.</a:t>
            </a:r>
          </a:p>
          <a:p>
            <a:pPr marL="0" indent="0" defTabSz="1300163" eaLnBrk="1">
              <a:lnSpc>
                <a:spcPct val="90000"/>
              </a:lnSpc>
              <a:spcBef>
                <a:spcPts val="700"/>
              </a:spcBef>
              <a:buSzTx/>
              <a:buFontTx/>
              <a:buNone/>
            </a:pPr>
            <a:endParaRPr lang="en-US" altLang="en-US" dirty="0"/>
          </a:p>
          <a:p>
            <a:pPr marL="0" indent="0" defTabSz="1300163" eaLnBrk="1">
              <a:lnSpc>
                <a:spcPct val="90000"/>
              </a:lnSpc>
              <a:spcBef>
                <a:spcPts val="700"/>
              </a:spcBef>
              <a:buSzTx/>
              <a:buFontTx/>
              <a:buNone/>
            </a:pPr>
            <a:r>
              <a:rPr lang="en-US" altLang="en-US" dirty="0"/>
              <a:t>Required: Six words </a:t>
            </a:r>
            <a:r>
              <a:rPr lang="en-US" altLang="en-US"/>
              <a:t>with visuals</a:t>
            </a:r>
            <a:endParaRPr lang="en-US" altLang="en-US" dirty="0"/>
          </a:p>
        </p:txBody>
      </p:sp>
    </p:spTree>
    <p:extLst>
      <p:ext uri="{BB962C8B-B14F-4D97-AF65-F5344CB8AC3E}">
        <p14:creationId xmlns:p14="http://schemas.microsoft.com/office/powerpoint/2010/main" val="4236735105"/>
      </p:ext>
    </p:extLst>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146">
                                            <p:txEl>
                                              <p:pRg st="1" end="1"/>
                                            </p:txEl>
                                          </p:spTgt>
                                        </p:tgtEl>
                                        <p:attrNameLst>
                                          <p:attrName>style.visibility</p:attrName>
                                        </p:attrNameLst>
                                      </p:cBhvr>
                                      <p:to>
                                        <p:strVal val="visible"/>
                                      </p:to>
                                    </p:set>
                                    <p:anim calcmode="lin" valueType="num">
                                      <p:cBhvr additive="base">
                                        <p:cTn id="7" dur="500" fill="hold"/>
                                        <p:tgtEl>
                                          <p:spTgt spid="614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146">
                                            <p:txEl>
                                              <p:pRg st="3" end="3"/>
                                            </p:txEl>
                                          </p:spTgt>
                                        </p:tgtEl>
                                        <p:attrNameLst>
                                          <p:attrName>style.visibility</p:attrName>
                                        </p:attrNameLst>
                                      </p:cBhvr>
                                      <p:to>
                                        <p:strVal val="visible"/>
                                      </p:to>
                                    </p:set>
                                    <p:anim calcmode="lin" valueType="num">
                                      <p:cBhvr additive="base">
                                        <p:cTn id="12" dur="500" fill="hold"/>
                                        <p:tgtEl>
                                          <p:spTgt spid="6146">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146">
                                            <p:txEl>
                                              <p:pRg st="3" end="3"/>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6146">
                                            <p:txEl>
                                              <p:pRg st="5" end="5"/>
                                            </p:txEl>
                                          </p:spTgt>
                                        </p:tgtEl>
                                        <p:attrNameLst>
                                          <p:attrName>style.visibility</p:attrName>
                                        </p:attrNameLst>
                                      </p:cBhvr>
                                      <p:to>
                                        <p:strVal val="visible"/>
                                      </p:to>
                                    </p:set>
                                    <p:anim calcmode="lin" valueType="num">
                                      <p:cBhvr additive="base">
                                        <p:cTn id="17" dur="500" fill="hold"/>
                                        <p:tgtEl>
                                          <p:spTgt spid="6146">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14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autoUpdateAnimBg="0" advAuto="0"/>
    </p:bldLst>
  </p:timing>
</p:sld>
</file>

<file path=ppt/slides/slide6.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a:xfrm>
            <a:off x="2492375" y="1082675"/>
            <a:ext cx="5635625" cy="1733550"/>
          </a:xfrm>
        </p:spPr>
        <p:txBody>
          <a:bodyPr lIns="126435" tIns="72248" rIns="126435" bIns="72248"/>
          <a:lstStyle/>
          <a:p>
            <a:pPr algn="l" defTabSz="1300163" eaLnBrk="1"/>
            <a:r>
              <a:rPr lang="en-US" altLang="en-US" sz="6200">
                <a:solidFill>
                  <a:srgbClr val="1F6896"/>
                </a:solidFill>
                <a:latin typeface="Arial" panose="020B0604020202020204" pitchFamily="34" charset="0"/>
                <a:cs typeface="Arial" panose="020B0604020202020204" pitchFamily="34" charset="0"/>
                <a:sym typeface="Arial" panose="020B0604020202020204" pitchFamily="34" charset="0"/>
              </a:rPr>
              <a:t>Start with a list</a:t>
            </a:r>
            <a:endParaRPr lang="en-US" altLang="en-US"/>
          </a:p>
        </p:txBody>
      </p:sp>
      <p:sp>
        <p:nvSpPr>
          <p:cNvPr id="6147" name="Rectangle 2"/>
          <p:cNvSpPr>
            <a:spLocks noGrp="1" noChangeArrowheads="1"/>
          </p:cNvSpPr>
          <p:nvPr>
            <p:ph type="body" idx="1"/>
          </p:nvPr>
        </p:nvSpPr>
        <p:spPr>
          <a:xfrm>
            <a:off x="2492375" y="2925763"/>
            <a:ext cx="7694613" cy="7802562"/>
          </a:xfrm>
        </p:spPr>
        <p:txBody>
          <a:bodyPr lIns="126435" tIns="72248" rIns="126435" bIns="72248" anchor="t"/>
          <a:lstStyle/>
          <a:p>
            <a:pPr marL="0" indent="0" defTabSz="1300163" eaLnBrk="1">
              <a:spcBef>
                <a:spcPts val="600"/>
              </a:spcBef>
              <a:buSzTx/>
              <a:buFontTx/>
              <a:buNone/>
            </a:pPr>
            <a:r>
              <a:rPr lang="en-US" altLang="en-US" sz="3400">
                <a:solidFill>
                  <a:srgbClr val="292929"/>
                </a:solidFill>
                <a:latin typeface="Arial" panose="020B0604020202020204" pitchFamily="34" charset="0"/>
                <a:cs typeface="Arial" panose="020B0604020202020204" pitchFamily="34" charset="0"/>
                <a:sym typeface="Arial" panose="020B0604020202020204" pitchFamily="34" charset="0"/>
              </a:rPr>
              <a:t>List as many words, topics, memories, or personality traits as you can about yourself – activities you do, items, belongings, places you like, and feelings you have.  Don’t edit, cross out, change, or rewrite words.  Don’t worry about spelling – </a:t>
            </a:r>
            <a:r>
              <a:rPr lang="en-US" altLang="en-US" sz="3400" b="1">
                <a:solidFill>
                  <a:srgbClr val="E44545"/>
                </a:solidFill>
                <a:latin typeface="Arial" panose="020B0604020202020204" pitchFamily="34" charset="0"/>
                <a:cs typeface="Arial" panose="020B0604020202020204" pitchFamily="34" charset="0"/>
                <a:sym typeface="Arial" panose="020B0604020202020204" pitchFamily="34" charset="0"/>
              </a:rPr>
              <a:t>just write</a:t>
            </a:r>
            <a:r>
              <a:rPr lang="en-US" altLang="en-US" sz="3400">
                <a:solidFill>
                  <a:srgbClr val="292929"/>
                </a:solidFill>
                <a:latin typeface="Arial" panose="020B0604020202020204" pitchFamily="34" charset="0"/>
                <a:cs typeface="Arial" panose="020B0604020202020204" pitchFamily="34" charset="0"/>
                <a:sym typeface="Arial" panose="020B0604020202020204" pitchFamily="34" charset="0"/>
              </a:rPr>
              <a:t>.  You are going for quantity, so write as much as you can in about three minutes.  You should fill at least one full page.</a:t>
            </a:r>
          </a:p>
        </p:txBody>
      </p:sp>
      <p:sp>
        <p:nvSpPr>
          <p:cNvPr id="7171" name="AutoShape 3"/>
          <p:cNvSpPr>
            <a:spLocks/>
          </p:cNvSpPr>
          <p:nvPr/>
        </p:nvSpPr>
        <p:spPr bwMode="auto">
          <a:xfrm>
            <a:off x="6578600" y="6019800"/>
            <a:ext cx="2667000" cy="7413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0800" y="0"/>
                </a:moveTo>
                <a:cubicBezTo>
                  <a:pt x="4835" y="0"/>
                  <a:pt x="0" y="4835"/>
                  <a:pt x="0" y="10799"/>
                </a:cubicBezTo>
                <a:lnTo>
                  <a:pt x="0" y="10800"/>
                </a:lnTo>
                <a:cubicBezTo>
                  <a:pt x="0" y="16764"/>
                  <a:pt x="4835" y="21600"/>
                  <a:pt x="10799" y="21600"/>
                </a:cubicBezTo>
                <a:cubicBezTo>
                  <a:pt x="10799" y="21600"/>
                  <a:pt x="10799" y="21600"/>
                  <a:pt x="10800" y="21600"/>
                </a:cubicBezTo>
                <a:cubicBezTo>
                  <a:pt x="16764" y="21600"/>
                  <a:pt x="21600" y="16764"/>
                  <a:pt x="21600" y="10800"/>
                </a:cubicBezTo>
                <a:cubicBezTo>
                  <a:pt x="21600" y="4835"/>
                  <a:pt x="16764" y="0"/>
                  <a:pt x="10800" y="0"/>
                </a:cubicBezTo>
                <a:close/>
              </a:path>
            </a:pathLst>
          </a:custGeom>
          <a:solidFill>
            <a:srgbClr val="000000">
              <a:alpha val="0"/>
            </a:srgbClr>
          </a:solidFill>
          <a:ln w="36124">
            <a:solidFill>
              <a:srgbClr val="FF0000"/>
            </a:solidFill>
            <a:round/>
            <a:headEnd/>
            <a:tailEnd/>
          </a:ln>
        </p:spPr>
        <p:txBody>
          <a:bodyPr lIns="0" tIns="0" rIns="0" bIns="0" anchor="ctr"/>
          <a:lstStyle/>
          <a:p>
            <a:endParaRPr lang="en-US"/>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7171"/>
                                        </p:tgtEl>
                                        <p:attrNameLst>
                                          <p:attrName>style.visibility</p:attrName>
                                        </p:attrNameLst>
                                      </p:cBhvr>
                                      <p:to>
                                        <p:strVal val="visible"/>
                                      </p:to>
                                    </p:set>
                                    <p:anim calcmode="lin" valueType="num">
                                      <p:cBhvr>
                                        <p:cTn id="7" dur="1000" fill="hold"/>
                                        <p:tgtEl>
                                          <p:spTgt spid="7171"/>
                                        </p:tgtEl>
                                        <p:attrNameLst>
                                          <p:attrName>ppt_w</p:attrName>
                                        </p:attrNameLst>
                                      </p:cBhvr>
                                      <p:tavLst>
                                        <p:tav tm="0">
                                          <p:val>
                                            <p:fltVal val="0"/>
                                          </p:val>
                                        </p:tav>
                                        <p:tav tm="100000">
                                          <p:val>
                                            <p:strVal val="#ppt_w"/>
                                          </p:val>
                                        </p:tav>
                                      </p:tavLst>
                                    </p:anim>
                                    <p:anim calcmode="lin" valueType="num">
                                      <p:cBhvr>
                                        <p:cTn id="8" dur="1000" fill="hold"/>
                                        <p:tgtEl>
                                          <p:spTgt spid="7171"/>
                                        </p:tgtEl>
                                        <p:attrNameLst>
                                          <p:attrName>ppt_h</p:attrName>
                                        </p:attrNameLst>
                                      </p:cBhvr>
                                      <p:tavLst>
                                        <p:tav tm="0">
                                          <p:val>
                                            <p:fltVal val="0"/>
                                          </p:val>
                                        </p:tav>
                                        <p:tav tm="100000">
                                          <p:val>
                                            <p:strVal val="#ppt_h"/>
                                          </p:val>
                                        </p:tav>
                                      </p:tavLst>
                                    </p:anim>
                                    <p:anim calcmode="lin" valueType="num">
                                      <p:cBhvr>
                                        <p:cTn id="9" dur="1000" fill="hold"/>
                                        <p:tgtEl>
                                          <p:spTgt spid="717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17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Rectangle 1"/>
          <p:cNvSpPr>
            <a:spLocks noGrp="1" noChangeArrowheads="1"/>
          </p:cNvSpPr>
          <p:nvPr>
            <p:ph type="title"/>
          </p:nvPr>
        </p:nvSpPr>
        <p:spPr>
          <a:xfrm>
            <a:off x="2492375" y="1082675"/>
            <a:ext cx="5635625" cy="1733550"/>
          </a:xfrm>
        </p:spPr>
        <p:txBody>
          <a:bodyPr lIns="126435" tIns="72248" rIns="126435" bIns="72248"/>
          <a:lstStyle/>
          <a:p>
            <a:pPr algn="l" defTabSz="1300163" eaLnBrk="1"/>
            <a:r>
              <a:rPr lang="en-US" altLang="en-US" sz="6200">
                <a:solidFill>
                  <a:srgbClr val="1F6896"/>
                </a:solidFill>
                <a:latin typeface="Arial" panose="020B0604020202020204" pitchFamily="34" charset="0"/>
                <a:cs typeface="Arial" panose="020B0604020202020204" pitchFamily="34" charset="0"/>
                <a:sym typeface="Arial" panose="020B0604020202020204" pitchFamily="34" charset="0"/>
              </a:rPr>
              <a:t>Example list:</a:t>
            </a:r>
            <a:endParaRPr lang="en-US" altLang="en-US"/>
          </a:p>
        </p:txBody>
      </p:sp>
      <p:sp>
        <p:nvSpPr>
          <p:cNvPr id="8194" name="Rectangle 2"/>
          <p:cNvSpPr>
            <a:spLocks noGrp="1" noChangeArrowheads="1"/>
          </p:cNvSpPr>
          <p:nvPr>
            <p:ph type="body" idx="1"/>
          </p:nvPr>
        </p:nvSpPr>
        <p:spPr>
          <a:xfrm>
            <a:off x="2492375" y="2925763"/>
            <a:ext cx="8018463" cy="7802562"/>
          </a:xfrm>
        </p:spPr>
        <p:txBody>
          <a:bodyPr lIns="126435" tIns="72248" rIns="126435" bIns="72248" anchor="t"/>
          <a:lstStyle/>
          <a:p>
            <a:pPr marL="0" indent="0" defTabSz="1300163" eaLnBrk="1">
              <a:spcBef>
                <a:spcPts val="700"/>
              </a:spcBef>
              <a:buSzTx/>
              <a:buFontTx/>
              <a:buNone/>
            </a:pPr>
            <a:r>
              <a:rPr lang="en-US" altLang="en-US" sz="3400">
                <a:solidFill>
                  <a:srgbClr val="292929"/>
                </a:solidFill>
                <a:latin typeface="Arial" panose="020B0604020202020204" pitchFamily="34" charset="0"/>
                <a:cs typeface="Arial" panose="020B0604020202020204" pitchFamily="34" charset="0"/>
                <a:sym typeface="Arial" panose="020B0604020202020204" pitchFamily="34" charset="0"/>
              </a:rPr>
              <a:t>Teacher, wife, enthusiasm, coffee, overworked, smores, colorful, justice, missions, laughter, moving, sister, friend, grumpy kitty, travel, corgies, Christian music, inspirational, contemplative, hands and feet, questions without answers, cards, planning, preparing, connecting, chocolate, reading, children, compassion, guidance, support, mentor, walks, autumn, apple cider, leaves, crisp fresh air, heirloom rings, surprise, analyze…</a:t>
            </a:r>
            <a:endParaRPr lang="en-US" altLang="en-US"/>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819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build="p" autoUpdateAnimBg="0" advAuto="0"/>
    </p:bldLst>
  </p:timing>
</p:sld>
</file>

<file path=ppt/slides/slide8.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Rectangle 1"/>
          <p:cNvSpPr>
            <a:spLocks noGrp="1" noChangeArrowheads="1"/>
          </p:cNvSpPr>
          <p:nvPr>
            <p:ph type="body" idx="1"/>
          </p:nvPr>
        </p:nvSpPr>
        <p:spPr>
          <a:xfrm>
            <a:off x="2600325" y="2166938"/>
            <a:ext cx="6176963" cy="6545262"/>
          </a:xfrm>
        </p:spPr>
        <p:txBody>
          <a:bodyPr lIns="126435" tIns="72248" rIns="126435" bIns="72248" anchor="t"/>
          <a:lstStyle/>
          <a:p>
            <a:pPr marL="0" indent="0" defTabSz="1300163" eaLnBrk="1">
              <a:spcBef>
                <a:spcPts val="700"/>
              </a:spcBef>
              <a:buSzTx/>
              <a:buFontTx/>
              <a:buNone/>
            </a:pPr>
            <a:endParaRPr lang="en-US" altLang="en-US" sz="3400">
              <a:solidFill>
                <a:srgbClr val="FFFFFF"/>
              </a:solidFill>
              <a:latin typeface="Arial" panose="020B0604020202020204" pitchFamily="34" charset="0"/>
              <a:cs typeface="Arial" panose="020B0604020202020204" pitchFamily="34" charset="0"/>
              <a:sym typeface="Arial" panose="020B0604020202020204" pitchFamily="34" charset="0"/>
            </a:endParaRPr>
          </a:p>
          <a:p>
            <a:pPr marL="0" indent="0" defTabSz="1300163" eaLnBrk="1">
              <a:spcBef>
                <a:spcPts val="700"/>
              </a:spcBef>
              <a:buSzTx/>
              <a:buFontTx/>
              <a:buNone/>
            </a:pPr>
            <a:endParaRPr lang="en-US" altLang="en-US" sz="3400">
              <a:solidFill>
                <a:srgbClr val="FFFFFF"/>
              </a:solidFill>
              <a:latin typeface="Arial" panose="020B0604020202020204" pitchFamily="34" charset="0"/>
              <a:cs typeface="Arial" panose="020B0604020202020204" pitchFamily="34" charset="0"/>
              <a:sym typeface="Arial" panose="020B0604020202020204" pitchFamily="34" charset="0"/>
            </a:endParaRPr>
          </a:p>
          <a:p>
            <a:pPr marL="0" indent="0" defTabSz="1300163" eaLnBrk="1">
              <a:spcBef>
                <a:spcPts val="700"/>
              </a:spcBef>
              <a:buSzTx/>
              <a:buFontTx/>
              <a:buNone/>
            </a:pPr>
            <a:r>
              <a:rPr lang="en-US" altLang="en-US" sz="3400">
                <a:solidFill>
                  <a:srgbClr val="34352E"/>
                </a:solidFill>
                <a:latin typeface="Arial" panose="020B0604020202020204" pitchFamily="34" charset="0"/>
                <a:cs typeface="Arial" panose="020B0604020202020204" pitchFamily="34" charset="0"/>
                <a:sym typeface="Arial" panose="020B0604020202020204" pitchFamily="34" charset="0"/>
              </a:rPr>
              <a:t>Now, circle the two or three words that stand out for you, the ones that you could say more about.</a:t>
            </a:r>
            <a:endParaRPr lang="en-US" altLang="en-US"/>
          </a:p>
        </p:txBody>
      </p:sp>
      <p:sp>
        <p:nvSpPr>
          <p:cNvPr id="9218" name="AutoShape 2"/>
          <p:cNvSpPr>
            <a:spLocks/>
          </p:cNvSpPr>
          <p:nvPr/>
        </p:nvSpPr>
        <p:spPr bwMode="auto">
          <a:xfrm>
            <a:off x="3641725" y="3384550"/>
            <a:ext cx="1408113" cy="5715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0800" y="0"/>
                </a:moveTo>
                <a:cubicBezTo>
                  <a:pt x="4835" y="0"/>
                  <a:pt x="0" y="4835"/>
                  <a:pt x="0" y="10799"/>
                </a:cubicBezTo>
                <a:lnTo>
                  <a:pt x="0" y="10800"/>
                </a:lnTo>
                <a:cubicBezTo>
                  <a:pt x="0" y="16764"/>
                  <a:pt x="4835" y="21600"/>
                  <a:pt x="10799" y="21600"/>
                </a:cubicBezTo>
                <a:cubicBezTo>
                  <a:pt x="10799" y="21600"/>
                  <a:pt x="10799" y="21600"/>
                  <a:pt x="10800" y="21600"/>
                </a:cubicBezTo>
                <a:cubicBezTo>
                  <a:pt x="16764" y="21600"/>
                  <a:pt x="21600" y="16764"/>
                  <a:pt x="21600" y="10800"/>
                </a:cubicBezTo>
                <a:cubicBezTo>
                  <a:pt x="21600" y="4835"/>
                  <a:pt x="16764" y="0"/>
                  <a:pt x="10800" y="0"/>
                </a:cubicBezTo>
                <a:close/>
              </a:path>
            </a:pathLst>
          </a:custGeom>
          <a:solidFill>
            <a:srgbClr val="000000">
              <a:alpha val="0"/>
            </a:srgbClr>
          </a:solidFill>
          <a:ln w="36124">
            <a:solidFill>
              <a:srgbClr val="FF0000"/>
            </a:solidFill>
            <a:round/>
            <a:headEnd/>
            <a:tailEnd/>
          </a:ln>
        </p:spPr>
        <p:txBody>
          <a:bodyPr lIns="72248" tIns="72248" rIns="72248" bIns="72248" anchor="ctr"/>
          <a:lstStyle/>
          <a:p>
            <a:endParaRPr lang="en-US"/>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1000" fill="hold"/>
                                        <p:tgtEl>
                                          <p:spTgt spid="9218"/>
                                        </p:tgtEl>
                                        <p:attrNameLst>
                                          <p:attrName>ppt_w</p:attrName>
                                        </p:attrNameLst>
                                      </p:cBhvr>
                                      <p:tavLst>
                                        <p:tav tm="0">
                                          <p:val>
                                            <p:fltVal val="0"/>
                                          </p:val>
                                        </p:tav>
                                        <p:tav tm="100000">
                                          <p:val>
                                            <p:strVal val="#ppt_w"/>
                                          </p:val>
                                        </p:tav>
                                      </p:tavLst>
                                    </p:anim>
                                    <p:anim calcmode="lin" valueType="num">
                                      <p:cBhvr>
                                        <p:cTn id="8" dur="1000" fill="hold"/>
                                        <p:tgtEl>
                                          <p:spTgt spid="9218"/>
                                        </p:tgtEl>
                                        <p:attrNameLst>
                                          <p:attrName>ppt_h</p:attrName>
                                        </p:attrNameLst>
                                      </p:cBhvr>
                                      <p:tavLst>
                                        <p:tav tm="0">
                                          <p:val>
                                            <p:fltVal val="0"/>
                                          </p:val>
                                        </p:tav>
                                        <p:tav tm="100000">
                                          <p:val>
                                            <p:strVal val="#ppt_h"/>
                                          </p:val>
                                        </p:tav>
                                      </p:tavLst>
                                    </p:anim>
                                    <p:anim calcmode="lin" valueType="num">
                                      <p:cBhvr>
                                        <p:cTn id="9" dur="1000" fill="hold"/>
                                        <p:tgtEl>
                                          <p:spTgt spid="921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21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8" name="Rectangle 1"/>
          <p:cNvSpPr>
            <a:spLocks noGrp="1" noChangeArrowheads="1"/>
          </p:cNvSpPr>
          <p:nvPr>
            <p:ph type="title"/>
          </p:nvPr>
        </p:nvSpPr>
        <p:spPr>
          <a:xfrm>
            <a:off x="2492375" y="1082675"/>
            <a:ext cx="5635625" cy="1733550"/>
          </a:xfrm>
        </p:spPr>
        <p:txBody>
          <a:bodyPr lIns="126435" tIns="72248" rIns="126435" bIns="72248"/>
          <a:lstStyle/>
          <a:p>
            <a:pPr algn="l" defTabSz="1300163" eaLnBrk="1"/>
            <a:r>
              <a:rPr lang="en-US" altLang="en-US" sz="6200">
                <a:solidFill>
                  <a:srgbClr val="1F6896"/>
                </a:solidFill>
                <a:latin typeface="Arial" panose="020B0604020202020204" pitchFamily="34" charset="0"/>
                <a:cs typeface="Arial" panose="020B0604020202020204" pitchFamily="34" charset="0"/>
                <a:sym typeface="Arial" panose="020B0604020202020204" pitchFamily="34" charset="0"/>
              </a:rPr>
              <a:t>Example list:</a:t>
            </a:r>
            <a:endParaRPr lang="en-US" altLang="en-US"/>
          </a:p>
        </p:txBody>
      </p:sp>
      <p:sp>
        <p:nvSpPr>
          <p:cNvPr id="9219" name="Rectangle 2"/>
          <p:cNvSpPr>
            <a:spLocks noGrp="1" noChangeArrowheads="1"/>
          </p:cNvSpPr>
          <p:nvPr>
            <p:ph type="body" idx="1"/>
          </p:nvPr>
        </p:nvSpPr>
        <p:spPr>
          <a:xfrm>
            <a:off x="2492375" y="2925763"/>
            <a:ext cx="7694613" cy="7802562"/>
          </a:xfrm>
        </p:spPr>
        <p:txBody>
          <a:bodyPr lIns="126435" tIns="72248" rIns="126435" bIns="72248" anchor="t"/>
          <a:lstStyle/>
          <a:p>
            <a:pPr marL="0" indent="0" defTabSz="1300163" eaLnBrk="1">
              <a:spcBef>
                <a:spcPts val="700"/>
              </a:spcBef>
              <a:buSzTx/>
              <a:buFontTx/>
              <a:buNone/>
            </a:pPr>
            <a:r>
              <a:rPr lang="en-US" altLang="en-US" sz="3400">
                <a:solidFill>
                  <a:srgbClr val="292929"/>
                </a:solidFill>
                <a:latin typeface="Arial" panose="020B0604020202020204" pitchFamily="34" charset="0"/>
                <a:cs typeface="Arial" panose="020B0604020202020204" pitchFamily="34" charset="0"/>
                <a:sym typeface="Arial" panose="020B0604020202020204" pitchFamily="34" charset="0"/>
              </a:rPr>
              <a:t>Teacher, wife, enthusiasm, coffee, overworked, smores, colorful, justice, missions, laughter, moving, sister, friend, grumpy kitty, travel, corgies, Christian music, inspirational, contemplative, hands and feet, questions without answers, cards, planning, preparing, connecting, chocolate, reading, children, compassion, guidance, support, mentor, walks, autumn, apple cider, leaves, crisp fresh air, heirloom rings, surprise, analyze…</a:t>
            </a:r>
            <a:endParaRPr lang="en-US" altLang="en-US" sz="3600"/>
          </a:p>
        </p:txBody>
      </p:sp>
      <p:sp>
        <p:nvSpPr>
          <p:cNvPr id="10243" name="AutoShape 3"/>
          <p:cNvSpPr>
            <a:spLocks/>
          </p:cNvSpPr>
          <p:nvPr/>
        </p:nvSpPr>
        <p:spPr bwMode="auto">
          <a:xfrm>
            <a:off x="5403850" y="3033713"/>
            <a:ext cx="2393950" cy="5413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0800" y="0"/>
                </a:moveTo>
                <a:cubicBezTo>
                  <a:pt x="4835" y="0"/>
                  <a:pt x="0" y="4835"/>
                  <a:pt x="0" y="10799"/>
                </a:cubicBezTo>
                <a:lnTo>
                  <a:pt x="0" y="10800"/>
                </a:lnTo>
                <a:cubicBezTo>
                  <a:pt x="0" y="16764"/>
                  <a:pt x="4835" y="21600"/>
                  <a:pt x="10799" y="21600"/>
                </a:cubicBezTo>
                <a:cubicBezTo>
                  <a:pt x="10799" y="21600"/>
                  <a:pt x="10799" y="21600"/>
                  <a:pt x="10800" y="21600"/>
                </a:cubicBezTo>
                <a:cubicBezTo>
                  <a:pt x="16764" y="21600"/>
                  <a:pt x="21600" y="16764"/>
                  <a:pt x="21600" y="10800"/>
                </a:cubicBezTo>
                <a:cubicBezTo>
                  <a:pt x="21600" y="4835"/>
                  <a:pt x="16764" y="0"/>
                  <a:pt x="10800" y="0"/>
                </a:cubicBezTo>
                <a:close/>
              </a:path>
            </a:pathLst>
          </a:custGeom>
          <a:solidFill>
            <a:srgbClr val="000000">
              <a:alpha val="0"/>
            </a:srgbClr>
          </a:solidFill>
          <a:ln w="36124">
            <a:solidFill>
              <a:srgbClr val="FF0000"/>
            </a:solidFill>
            <a:round/>
            <a:headEnd/>
            <a:tailEnd/>
          </a:ln>
        </p:spPr>
        <p:txBody>
          <a:bodyPr lIns="72248" tIns="72248" rIns="72248" bIns="72248" anchor="ctr"/>
          <a:lstStyle/>
          <a:p>
            <a:endParaRPr lang="en-US"/>
          </a:p>
        </p:txBody>
      </p:sp>
      <p:sp>
        <p:nvSpPr>
          <p:cNvPr id="10244" name="AutoShape 4"/>
          <p:cNvSpPr>
            <a:spLocks/>
          </p:cNvSpPr>
          <p:nvPr/>
        </p:nvSpPr>
        <p:spPr bwMode="auto">
          <a:xfrm>
            <a:off x="2584450" y="7616825"/>
            <a:ext cx="2338388" cy="6731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0800" y="0"/>
                </a:moveTo>
                <a:cubicBezTo>
                  <a:pt x="4835" y="0"/>
                  <a:pt x="0" y="4835"/>
                  <a:pt x="0" y="10799"/>
                </a:cubicBezTo>
                <a:lnTo>
                  <a:pt x="0" y="10800"/>
                </a:lnTo>
                <a:cubicBezTo>
                  <a:pt x="0" y="16764"/>
                  <a:pt x="4835" y="21600"/>
                  <a:pt x="10799" y="21600"/>
                </a:cubicBezTo>
                <a:cubicBezTo>
                  <a:pt x="10799" y="21600"/>
                  <a:pt x="10799" y="21600"/>
                  <a:pt x="10800" y="21600"/>
                </a:cubicBezTo>
                <a:cubicBezTo>
                  <a:pt x="16764" y="21600"/>
                  <a:pt x="21600" y="16764"/>
                  <a:pt x="21600" y="10800"/>
                </a:cubicBezTo>
                <a:cubicBezTo>
                  <a:pt x="21600" y="4835"/>
                  <a:pt x="16764" y="0"/>
                  <a:pt x="10800" y="0"/>
                </a:cubicBezTo>
                <a:close/>
              </a:path>
            </a:pathLst>
          </a:custGeom>
          <a:solidFill>
            <a:srgbClr val="000000">
              <a:alpha val="0"/>
            </a:srgbClr>
          </a:solidFill>
          <a:ln w="36124">
            <a:solidFill>
              <a:srgbClr val="FF0000"/>
            </a:solidFill>
            <a:round/>
            <a:headEnd/>
            <a:tailEnd/>
          </a:ln>
        </p:spPr>
        <p:txBody>
          <a:bodyPr lIns="0" tIns="0" rIns="0" bIns="0" anchor="ctr"/>
          <a:lstStyle/>
          <a:p>
            <a:endParaRPr lang="en-US"/>
          </a:p>
        </p:txBody>
      </p:sp>
      <p:sp>
        <p:nvSpPr>
          <p:cNvPr id="10245" name="AutoShape 5"/>
          <p:cNvSpPr>
            <a:spLocks/>
          </p:cNvSpPr>
          <p:nvPr/>
        </p:nvSpPr>
        <p:spPr bwMode="auto">
          <a:xfrm>
            <a:off x="4303713" y="6553200"/>
            <a:ext cx="2198687" cy="6492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0800" y="0"/>
                </a:moveTo>
                <a:cubicBezTo>
                  <a:pt x="4835" y="0"/>
                  <a:pt x="0" y="4835"/>
                  <a:pt x="0" y="10799"/>
                </a:cubicBezTo>
                <a:lnTo>
                  <a:pt x="0" y="10800"/>
                </a:lnTo>
                <a:cubicBezTo>
                  <a:pt x="0" y="16764"/>
                  <a:pt x="4835" y="21600"/>
                  <a:pt x="10800" y="21600"/>
                </a:cubicBezTo>
                <a:cubicBezTo>
                  <a:pt x="10800" y="21600"/>
                  <a:pt x="10800" y="21600"/>
                  <a:pt x="10800" y="21600"/>
                </a:cubicBezTo>
                <a:cubicBezTo>
                  <a:pt x="16764" y="21600"/>
                  <a:pt x="21600" y="16764"/>
                  <a:pt x="21600" y="10800"/>
                </a:cubicBezTo>
                <a:cubicBezTo>
                  <a:pt x="21600" y="4835"/>
                  <a:pt x="16764" y="0"/>
                  <a:pt x="10800" y="0"/>
                </a:cubicBezTo>
                <a:close/>
              </a:path>
            </a:pathLst>
          </a:custGeom>
          <a:solidFill>
            <a:srgbClr val="000000">
              <a:alpha val="0"/>
            </a:srgbClr>
          </a:solidFill>
          <a:ln w="36124">
            <a:solidFill>
              <a:srgbClr val="FF0000"/>
            </a:solidFill>
            <a:round/>
            <a:headEnd/>
            <a:tailEnd/>
          </a:ln>
        </p:spPr>
        <p:txBody>
          <a:bodyPr lIns="0" tIns="0" rIns="0" bIns="0" anchor="ctr"/>
          <a:lstStyle/>
          <a:p>
            <a:endParaRPr lang="en-US"/>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0243"/>
                                        </p:tgtEl>
                                        <p:attrNameLst>
                                          <p:attrName>style.visibility</p:attrName>
                                        </p:attrNameLst>
                                      </p:cBhvr>
                                      <p:to>
                                        <p:strVal val="visible"/>
                                      </p:to>
                                    </p:set>
                                    <p:anim calcmode="lin" valueType="num">
                                      <p:cBhvr>
                                        <p:cTn id="7" dur="1000" fill="hold"/>
                                        <p:tgtEl>
                                          <p:spTgt spid="10243"/>
                                        </p:tgtEl>
                                        <p:attrNameLst>
                                          <p:attrName>ppt_w</p:attrName>
                                        </p:attrNameLst>
                                      </p:cBhvr>
                                      <p:tavLst>
                                        <p:tav tm="0">
                                          <p:val>
                                            <p:fltVal val="0"/>
                                          </p:val>
                                        </p:tav>
                                        <p:tav tm="100000">
                                          <p:val>
                                            <p:strVal val="#ppt_w"/>
                                          </p:val>
                                        </p:tav>
                                      </p:tavLst>
                                    </p:anim>
                                    <p:anim calcmode="lin" valueType="num">
                                      <p:cBhvr>
                                        <p:cTn id="8" dur="1000" fill="hold"/>
                                        <p:tgtEl>
                                          <p:spTgt spid="10243"/>
                                        </p:tgtEl>
                                        <p:attrNameLst>
                                          <p:attrName>ppt_h</p:attrName>
                                        </p:attrNameLst>
                                      </p:cBhvr>
                                      <p:tavLst>
                                        <p:tav tm="0">
                                          <p:val>
                                            <p:fltVal val="0"/>
                                          </p:val>
                                        </p:tav>
                                        <p:tav tm="100000">
                                          <p:val>
                                            <p:strVal val="#ppt_h"/>
                                          </p:val>
                                        </p:tav>
                                      </p:tavLst>
                                    </p:anim>
                                    <p:anim calcmode="lin" valueType="num">
                                      <p:cBhvr>
                                        <p:cTn id="9" dur="1000" fill="hold"/>
                                        <p:tgtEl>
                                          <p:spTgt spid="1024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243"/>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15" presetClass="entr" presetSubtype="0" fill="hold" grpId="0" nodeType="afterEffect">
                                  <p:stCondLst>
                                    <p:cond delay="0"/>
                                  </p:stCondLst>
                                  <p:childTnLst>
                                    <p:set>
                                      <p:cBhvr>
                                        <p:cTn id="13" dur="1" fill="hold">
                                          <p:stCondLst>
                                            <p:cond delay="0"/>
                                          </p:stCondLst>
                                        </p:cTn>
                                        <p:tgtEl>
                                          <p:spTgt spid="10244"/>
                                        </p:tgtEl>
                                        <p:attrNameLst>
                                          <p:attrName>style.visibility</p:attrName>
                                        </p:attrNameLst>
                                      </p:cBhvr>
                                      <p:to>
                                        <p:strVal val="visible"/>
                                      </p:to>
                                    </p:set>
                                    <p:anim calcmode="lin" valueType="num">
                                      <p:cBhvr>
                                        <p:cTn id="14" dur="1000" fill="hold"/>
                                        <p:tgtEl>
                                          <p:spTgt spid="10244"/>
                                        </p:tgtEl>
                                        <p:attrNameLst>
                                          <p:attrName>ppt_w</p:attrName>
                                        </p:attrNameLst>
                                      </p:cBhvr>
                                      <p:tavLst>
                                        <p:tav tm="0">
                                          <p:val>
                                            <p:fltVal val="0"/>
                                          </p:val>
                                        </p:tav>
                                        <p:tav tm="100000">
                                          <p:val>
                                            <p:strVal val="#ppt_w"/>
                                          </p:val>
                                        </p:tav>
                                      </p:tavLst>
                                    </p:anim>
                                    <p:anim calcmode="lin" valueType="num">
                                      <p:cBhvr>
                                        <p:cTn id="15" dur="1000" fill="hold"/>
                                        <p:tgtEl>
                                          <p:spTgt spid="10244"/>
                                        </p:tgtEl>
                                        <p:attrNameLst>
                                          <p:attrName>ppt_h</p:attrName>
                                        </p:attrNameLst>
                                      </p:cBhvr>
                                      <p:tavLst>
                                        <p:tav tm="0">
                                          <p:val>
                                            <p:fltVal val="0"/>
                                          </p:val>
                                        </p:tav>
                                        <p:tav tm="100000">
                                          <p:val>
                                            <p:strVal val="#ppt_h"/>
                                          </p:val>
                                        </p:tav>
                                      </p:tavLst>
                                    </p:anim>
                                    <p:anim calcmode="lin" valueType="num">
                                      <p:cBhvr>
                                        <p:cTn id="16" dur="1000" fill="hold"/>
                                        <p:tgtEl>
                                          <p:spTgt spid="10244"/>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0244"/>
                                        </p:tgtEl>
                                        <p:attrNameLst>
                                          <p:attrName>ppt_y</p:attrName>
                                        </p:attrNameLst>
                                      </p:cBhvr>
                                      <p:tavLst>
                                        <p:tav tm="0" fmla="#ppt_y+(sin(-2*pi*(1-$))*-#ppt_x+cos(-2*pi*(1-$))*(1-#ppt_y))*(1-$)">
                                          <p:val>
                                            <p:fltVal val="0"/>
                                          </p:val>
                                        </p:tav>
                                        <p:tav tm="100000">
                                          <p:val>
                                            <p:fltVal val="1"/>
                                          </p:val>
                                        </p:tav>
                                      </p:tavLst>
                                    </p:anim>
                                  </p:childTnLst>
                                </p:cTn>
                              </p:par>
                            </p:childTnLst>
                          </p:cTn>
                        </p:par>
                        <p:par>
                          <p:cTn id="18" fill="hold" nodeType="afterGroup">
                            <p:stCondLst>
                              <p:cond delay="2000"/>
                            </p:stCondLst>
                            <p:childTnLst>
                              <p:par>
                                <p:cTn id="19" presetID="15" presetClass="entr" presetSubtype="0" fill="hold" grpId="0" nodeType="afterEffect">
                                  <p:stCondLst>
                                    <p:cond delay="0"/>
                                  </p:stCondLst>
                                  <p:childTnLst>
                                    <p:set>
                                      <p:cBhvr>
                                        <p:cTn id="20" dur="1" fill="hold">
                                          <p:stCondLst>
                                            <p:cond delay="0"/>
                                          </p:stCondLst>
                                        </p:cTn>
                                        <p:tgtEl>
                                          <p:spTgt spid="10245"/>
                                        </p:tgtEl>
                                        <p:attrNameLst>
                                          <p:attrName>style.visibility</p:attrName>
                                        </p:attrNameLst>
                                      </p:cBhvr>
                                      <p:to>
                                        <p:strVal val="visible"/>
                                      </p:to>
                                    </p:set>
                                    <p:anim calcmode="lin" valueType="num">
                                      <p:cBhvr>
                                        <p:cTn id="21" dur="1000" fill="hold"/>
                                        <p:tgtEl>
                                          <p:spTgt spid="10245"/>
                                        </p:tgtEl>
                                        <p:attrNameLst>
                                          <p:attrName>ppt_w</p:attrName>
                                        </p:attrNameLst>
                                      </p:cBhvr>
                                      <p:tavLst>
                                        <p:tav tm="0">
                                          <p:val>
                                            <p:fltVal val="0"/>
                                          </p:val>
                                        </p:tav>
                                        <p:tav tm="100000">
                                          <p:val>
                                            <p:strVal val="#ppt_w"/>
                                          </p:val>
                                        </p:tav>
                                      </p:tavLst>
                                    </p:anim>
                                    <p:anim calcmode="lin" valueType="num">
                                      <p:cBhvr>
                                        <p:cTn id="22" dur="1000" fill="hold"/>
                                        <p:tgtEl>
                                          <p:spTgt spid="10245"/>
                                        </p:tgtEl>
                                        <p:attrNameLst>
                                          <p:attrName>ppt_h</p:attrName>
                                        </p:attrNameLst>
                                      </p:cBhvr>
                                      <p:tavLst>
                                        <p:tav tm="0">
                                          <p:val>
                                            <p:fltVal val="0"/>
                                          </p:val>
                                        </p:tav>
                                        <p:tav tm="100000">
                                          <p:val>
                                            <p:strVal val="#ppt_h"/>
                                          </p:val>
                                        </p:tav>
                                      </p:tavLst>
                                    </p:anim>
                                    <p:anim calcmode="lin" valueType="num">
                                      <p:cBhvr>
                                        <p:cTn id="23" dur="1000" fill="hold"/>
                                        <p:tgtEl>
                                          <p:spTgt spid="10245"/>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024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animBg="1"/>
      <p:bldP spid="10244" grpId="0" animBg="1"/>
      <p:bldP spid="10245" grpId="0" animBg="1"/>
    </p:bldLst>
  </p:timing>
</p:sld>
</file>

<file path=ppt/theme/theme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1706</TotalTime>
  <Words>1002</Words>
  <Application>Microsoft Office PowerPoint</Application>
  <PresentationFormat>Custom</PresentationFormat>
  <Paragraphs>110</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Helvetica Light</vt:lpstr>
      <vt:lpstr>Noteworthy Bold</vt:lpstr>
      <vt:lpstr>Times New Roman</vt:lpstr>
      <vt:lpstr>Office Theme</vt:lpstr>
      <vt:lpstr>Writing a six-word memoir...</vt:lpstr>
      <vt:lpstr>Writing a six-word memoir...</vt:lpstr>
      <vt:lpstr>Six-word memoirs...</vt:lpstr>
      <vt:lpstr>Six-word memoirs...</vt:lpstr>
      <vt:lpstr>Assignment</vt:lpstr>
      <vt:lpstr>Start with a list</vt:lpstr>
      <vt:lpstr>Example list:</vt:lpstr>
      <vt:lpstr>PowerPoint Presentation</vt:lpstr>
      <vt:lpstr>Example list:</vt:lpstr>
      <vt:lpstr>PowerPoint Presentation</vt:lpstr>
      <vt:lpstr>Freewrite example…</vt:lpstr>
      <vt:lpstr>Freewrite continued…</vt:lpstr>
      <vt:lpstr>Synthesize</vt:lpstr>
      <vt:lpstr>a 6-word memoir…</vt:lpstr>
      <vt:lpstr>Now create a final six-memoir by using these steps: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a six-word memoir...</dc:title>
  <dc:creator>Lindsey Seitz</dc:creator>
  <cp:lastModifiedBy>Hardage, Kelle</cp:lastModifiedBy>
  <cp:revision>19</cp:revision>
  <cp:lastPrinted>2017-08-08T16:53:16Z</cp:lastPrinted>
  <dcterms:modified xsi:type="dcterms:W3CDTF">2017-08-08T19:28:53Z</dcterms:modified>
</cp:coreProperties>
</file>